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74" autoAdjust="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91809-4492-4929-A7C7-4BC97EBABFC6}" type="datetimeFigureOut">
              <a:rPr lang="pl-PL" smtClean="0"/>
              <a:t>26.02.2026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23D98-C011-4DE0-8113-7962300844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2734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C23D98-C011-4DE0-8113-796230084408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2563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EB87050-034C-4E8A-B3E4-299CD832FC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D0F6E46-7848-4334-BF3A-8C8257B050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339B17B-2B79-4F67-BEC1-10A31CBB2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E950B-F8BF-411A-B59B-E2AEA40C17EE}" type="datetimeFigureOut">
              <a:rPr lang="pl-PL" smtClean="0"/>
              <a:t>26.02.2026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6F316CC-271D-47BE-A055-2222931CB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71152DA-2B6C-4BD4-ADE5-B4D4859CD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9402F-63AA-4676-8E40-B463E2F1C8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2323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0392D3-EED7-4BA0-B97B-04C2A1C14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BAC8414E-0F34-4690-BB28-CCD1E4C094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FEDFA6B-3361-4D6A-ADE4-23B3BAFB1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E950B-F8BF-411A-B59B-E2AEA40C17EE}" type="datetimeFigureOut">
              <a:rPr lang="pl-PL" smtClean="0"/>
              <a:t>26.02.2026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9C52A8A-CA58-4C18-9A10-BF814B076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3D0D8B0-91E0-4769-8463-E0B608874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9402F-63AA-4676-8E40-B463E2F1C8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2890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9CF89555-8D4A-4FD5-AEAF-BBE32EE6BD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F00939C0-D38B-4F7D-AB5F-A8E0AAF57C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8EAC66F-99EE-4D7C-A385-933EF942C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E950B-F8BF-411A-B59B-E2AEA40C17EE}" type="datetimeFigureOut">
              <a:rPr lang="pl-PL" smtClean="0"/>
              <a:t>26.02.2026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29B69BD-7560-4114-BCD7-1C052A890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CCF6924-E088-4255-B81B-45A6D8EA4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9402F-63AA-4676-8E40-B463E2F1C8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2969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FB7B53-11D4-4FC0-BE06-292D7CADE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7D2C857-6C21-4E60-B0C2-BFC437354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72EB618-8AF6-469E-820B-C10A0261A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E950B-F8BF-411A-B59B-E2AEA40C17EE}" type="datetimeFigureOut">
              <a:rPr lang="pl-PL" smtClean="0"/>
              <a:t>26.02.2026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5EBB0DB-7CAD-4A93-9F48-4B10B755D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9B618DF-EA2E-4B22-AB5B-E4FCB6091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9402F-63AA-4676-8E40-B463E2F1C8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7934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3F5A89-555C-482B-91EF-9D34A3C53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19E9AE5-0D50-4757-B9C4-348DF3A1F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9ACDBB5-9C1A-4555-A29D-C4FC65A2C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E950B-F8BF-411A-B59B-E2AEA40C17EE}" type="datetimeFigureOut">
              <a:rPr lang="pl-PL" smtClean="0"/>
              <a:t>26.02.2026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C953798-1A51-4CA8-A424-ED6D6250F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732E29B-7144-499B-BD56-1BD0F7A66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9402F-63AA-4676-8E40-B463E2F1C8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73733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9AED8E6-91B2-405C-8119-329C72F7D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38EB1FC-287D-45FC-8D98-1E272CB364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AFA63F7-B723-4AAC-AEA2-1BF4199FAB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E1EA687-0EDA-4D36-BFAE-743D52159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E950B-F8BF-411A-B59B-E2AEA40C17EE}" type="datetimeFigureOut">
              <a:rPr lang="pl-PL" smtClean="0"/>
              <a:t>26.02.2026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6F9E9E1-46F3-46B5-81AF-3C8C3A6FE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26E3BC1-DA67-4BAD-9198-0EC168D70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9402F-63AA-4676-8E40-B463E2F1C8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1614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CAFB166-0ED1-485F-AE72-5669BDAFF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B65ECA3-863A-44D8-8D91-F4C25586FC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52A0001-5C4E-4ACA-B868-60FC55B17F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36626AD3-9950-499F-974C-F33951CCC8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03074C2C-844F-456D-8D03-3DA6F3E56B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B0C9AD9A-35A9-4837-8AC5-4B23469F1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E950B-F8BF-411A-B59B-E2AEA40C17EE}" type="datetimeFigureOut">
              <a:rPr lang="pl-PL" smtClean="0"/>
              <a:t>26.02.2026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D1C1458B-CCF4-47EE-98D3-72C21F5CD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8718DA42-B23D-40D2-95CD-42C3744B1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9402F-63AA-4676-8E40-B463E2F1C8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55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D46AF93-6DDF-4650-85AA-297413927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9B3529B3-FEE3-4E24-8C69-32478A553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E950B-F8BF-411A-B59B-E2AEA40C17EE}" type="datetimeFigureOut">
              <a:rPr lang="pl-PL" smtClean="0"/>
              <a:t>26.02.2026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A360D355-E1AC-4F87-94B7-887B489C1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8C6F57F0-B15B-4980-BBC4-3336E599E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9402F-63AA-4676-8E40-B463E2F1C8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7605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29C4B84A-33B4-4EC8-818A-8F25BD91D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E950B-F8BF-411A-B59B-E2AEA40C17EE}" type="datetimeFigureOut">
              <a:rPr lang="pl-PL" smtClean="0"/>
              <a:t>26.02.2026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C6056B77-7BC2-4B6C-94ED-81B36652B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2C6692F-A9D3-4BCD-9928-B18B6B9D3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9402F-63AA-4676-8E40-B463E2F1C8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2553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41B6F8-CA61-429F-A301-6C3BDF2CB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1856550-E3EB-4469-B59D-D618F4948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648405A-4E82-428C-ABB2-034EDA207C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629F58C-FF3D-4674-A391-BF111346A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E950B-F8BF-411A-B59B-E2AEA40C17EE}" type="datetimeFigureOut">
              <a:rPr lang="pl-PL" smtClean="0"/>
              <a:t>26.02.2026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60B3659-3F8B-4B42-AAD4-C64F347DB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D551CA7-849C-4441-96D1-BB47390CF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9402F-63AA-4676-8E40-B463E2F1C8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8968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D54BAB-7C48-4CAA-9B90-83F5CAE68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5435D6E3-A35D-490D-85E1-24D5BFB762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6D9D993-AA4C-429E-A8C1-4717D22C7D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4C8EF1C-6954-4AA4-8EE4-0FEDB420A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E950B-F8BF-411A-B59B-E2AEA40C17EE}" type="datetimeFigureOut">
              <a:rPr lang="pl-PL" smtClean="0"/>
              <a:t>26.02.2026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200B45D-6C11-4B1D-9364-A192CA34E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39FC33D-3B3B-4338-94B5-B5F7764D0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9402F-63AA-4676-8E40-B463E2F1C8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0981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7C997E10-433C-461F-81DF-C9614395D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1E4AFB5-31E4-4ACE-9F5E-38FDB865BD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B3057F8-B1D8-4B5B-BACE-AA285C9F13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E950B-F8BF-411A-B59B-E2AEA40C17EE}" type="datetimeFigureOut">
              <a:rPr lang="pl-PL" smtClean="0"/>
              <a:t>26.02.2026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45121AB-81E7-463D-8BFD-6B7F424D78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99185AD-6304-47CD-9223-1012E770E8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9402F-63AA-4676-8E40-B463E2F1C8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8895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1BFA9E9-46B0-4648-AA92-6D99F88978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6921" y="1946276"/>
            <a:ext cx="9938158" cy="1655762"/>
          </a:xfrm>
        </p:spPr>
        <p:txBody>
          <a:bodyPr>
            <a:normAutofit/>
          </a:bodyPr>
          <a:lstStyle/>
          <a:p>
            <a:r>
              <a:rPr lang="pl-PL" sz="6600" b="1" dirty="0">
                <a:solidFill>
                  <a:schemeClr val="accent1">
                    <a:lumMod val="75000"/>
                  </a:schemeClr>
                </a:solidFill>
              </a:rPr>
              <a:t>Cyberbezpieczni w Edukacji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5989AF0-C6B6-43EB-A85B-3353D9F93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5853" y="3429000"/>
            <a:ext cx="9144000" cy="1655762"/>
          </a:xfrm>
        </p:spPr>
        <p:txBody>
          <a:bodyPr>
            <a:normAutofit/>
          </a:bodyPr>
          <a:lstStyle/>
          <a:p>
            <a:endParaRPr lang="pl-PL" dirty="0"/>
          </a:p>
          <a:p>
            <a:endParaRPr lang="pl-PL" dirty="0"/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C5F95450-A3AB-C464-4391-535A49BF2CA9}"/>
              </a:ext>
            </a:extLst>
          </p:cNvPr>
          <p:cNvSpPr txBox="1"/>
          <p:nvPr/>
        </p:nvSpPr>
        <p:spPr>
          <a:xfrm>
            <a:off x="1635853" y="5369859"/>
            <a:ext cx="8924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i="1"/>
              <a:t>Projekt „Cyberbezpieczni w edukacji” jest realizowany z Narodowym Bankiem Polskim </a:t>
            </a:r>
            <a:br>
              <a:rPr lang="pl-PL" i="1"/>
            </a:br>
            <a:r>
              <a:rPr lang="pl-PL" i="1"/>
              <a:t>w ramach edukacji ekonomicznej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3198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CAA25B-1BB1-4318-AD5F-4D9E32222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4926" y="548640"/>
            <a:ext cx="9498874" cy="1142048"/>
          </a:xfrm>
        </p:spPr>
        <p:txBody>
          <a:bodyPr>
            <a:normAutofit fontScale="90000"/>
          </a:bodyPr>
          <a:lstStyle/>
          <a:p>
            <a:r>
              <a:rPr lang="pl-PL" b="1" dirty="0">
                <a:solidFill>
                  <a:schemeClr val="accent1">
                    <a:lumMod val="75000"/>
                  </a:schemeClr>
                </a:solidFill>
              </a:rPr>
              <a:t>Co to jest bankowość elektroniczna i kod blik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47943AF-92C9-429D-95CE-47E2D097F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44116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Bankowość elektroniczna to usługa polegająca na zdalnym dostępie do usług bankowych, takich jak sprawdzanie salda, wykonywanie przelewów czy zakładanie lokat, za pomocą urządzeń elektronicznych – od komputerów i tabletów po smartfony i bankomaty.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Kod BLIK to jednorazowy, 6-cyfrowy kod autoryzacyjny generowany </a:t>
            </a:r>
            <a:br>
              <a:rPr lang="pl-PL" dirty="0"/>
            </a:br>
            <a:r>
              <a:rPr lang="pl-PL" dirty="0"/>
              <a:t>w aplikacji mobilnej banku, który umożliwia szybkie płatności </a:t>
            </a:r>
            <a:br>
              <a:rPr lang="pl-PL" dirty="0"/>
            </a:br>
            <a:r>
              <a:rPr lang="pl-PL" dirty="0"/>
              <a:t>w sklepach, Internecie i bankomatach, a także przelewy na numer telefonu. Kod ten jest ważny przez 2 minuty, a po wygaśnięciu można łatwo wygenerować kolejny. </a:t>
            </a:r>
          </a:p>
          <a:p>
            <a:pPr marL="0" indent="0">
              <a:buNone/>
            </a:pPr>
            <a:endParaRPr lang="pl-PL" sz="1400"/>
          </a:p>
        </p:txBody>
      </p:sp>
    </p:spTree>
    <p:extLst>
      <p:ext uri="{BB962C8B-B14F-4D97-AF65-F5344CB8AC3E}">
        <p14:creationId xmlns:p14="http://schemas.microsoft.com/office/powerpoint/2010/main" val="3970724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FC3A5BD-6B14-4159-AFF1-DDAD3F64E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5554" y="365126"/>
            <a:ext cx="9368246" cy="1325562"/>
          </a:xfrm>
        </p:spPr>
        <p:txBody>
          <a:bodyPr/>
          <a:lstStyle/>
          <a:p>
            <a:r>
              <a:rPr lang="pl-PL" b="1" dirty="0">
                <a:solidFill>
                  <a:schemeClr val="accent1">
                    <a:lumMod val="75000"/>
                  </a:schemeClr>
                </a:solidFill>
              </a:rPr>
              <a:t>Jak stworzyć silne hasła zabezpieczające?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09C609E-80D5-4BBA-9FD9-1EFA1B3F1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143" y="1816196"/>
            <a:ext cx="10515600" cy="4876975"/>
          </a:xfrm>
        </p:spPr>
        <p:txBody>
          <a:bodyPr>
            <a:normAutofit/>
          </a:bodyPr>
          <a:lstStyle/>
          <a:p>
            <a:r>
              <a:rPr lang="pl-PL" b="1" dirty="0"/>
              <a:t>Używaj unikalnych haseł dla każdego serwisu</a:t>
            </a:r>
            <a:r>
              <a:rPr lang="pl-PL" dirty="0"/>
              <a:t> – to absolutna podstawa bezpieczeństwa. Wykorzystanie tego samego hasła w wielu miejscach oznacza, że wyciek z jednego serwisu zagraża wszystkim twoim kontom.  </a:t>
            </a:r>
          </a:p>
          <a:p>
            <a:r>
              <a:rPr lang="pl-PL" b="1" dirty="0"/>
              <a:t>Twórz hasła o odpowiedniej strukturze</a:t>
            </a:r>
            <a:r>
              <a:rPr lang="pl-PL" dirty="0"/>
              <a:t>: Łącz </a:t>
            </a:r>
            <a:r>
              <a:rPr lang="pl-PL" b="1" dirty="0"/>
              <a:t>kilka niezwiązanych ze sobą słów</a:t>
            </a:r>
            <a:r>
              <a:rPr lang="pl-PL" dirty="0"/>
              <a:t> z dodatkowymi znakami, np. „Kon!Lampa7Deszcz@Zielony” – takie hasła są </a:t>
            </a:r>
            <a:r>
              <a:rPr lang="pl-PL" b="1" dirty="0">
                <a:solidFill>
                  <a:schemeClr val="accent6">
                    <a:lumMod val="75000"/>
                  </a:schemeClr>
                </a:solidFill>
              </a:rPr>
              <a:t>łatwiejsze do zapamiętania</a:t>
            </a:r>
            <a:r>
              <a:rPr lang="pl-PL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pl-PL" dirty="0"/>
              <a:t>a jednocześnie trudne do złamania.</a:t>
            </a:r>
          </a:p>
          <a:p>
            <a:r>
              <a:rPr lang="pl-PL" b="1" dirty="0"/>
              <a:t>Wykorzystuj losowe ciągi znaków</a:t>
            </a:r>
            <a:r>
              <a:rPr lang="pl-PL" dirty="0"/>
              <a:t> generowane przez </a:t>
            </a:r>
            <a:r>
              <a:rPr lang="pl-PL" dirty="0" err="1"/>
              <a:t>menedżery</a:t>
            </a:r>
            <a:r>
              <a:rPr lang="pl-PL" dirty="0"/>
              <a:t> haseł, np. „tY8$pL2@fR9*qZ3”.</a:t>
            </a:r>
          </a:p>
          <a:p>
            <a:pPr marL="0" indent="0">
              <a:buNone/>
            </a:pPr>
            <a:endParaRPr lang="pl-PL" sz="1100"/>
          </a:p>
        </p:txBody>
      </p:sp>
    </p:spTree>
    <p:extLst>
      <p:ext uri="{BB962C8B-B14F-4D97-AF65-F5344CB8AC3E}">
        <p14:creationId xmlns:p14="http://schemas.microsoft.com/office/powerpoint/2010/main" val="1799457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633A436-24E5-41DC-9072-4337B731A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err="1">
                <a:solidFill>
                  <a:schemeClr val="accent1">
                    <a:lumMod val="75000"/>
                  </a:schemeClr>
                </a:solidFill>
              </a:rPr>
              <a:t>Phising</a:t>
            </a:r>
            <a:r>
              <a:rPr lang="pl-PL" b="1" dirty="0">
                <a:solidFill>
                  <a:schemeClr val="accent1">
                    <a:lumMod val="75000"/>
                  </a:schemeClr>
                </a:solidFill>
              </a:rPr>
              <a:t> – co to jest?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66736A-479A-40EB-9D26-084B1BEA9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921" y="153201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pl-PL" b="1" dirty="0" err="1"/>
              <a:t>Phishing</a:t>
            </a:r>
            <a:r>
              <a:rPr lang="pl-PL" b="1" dirty="0"/>
              <a:t> to cyberatak</a:t>
            </a:r>
            <a:r>
              <a:rPr lang="pl-PL" dirty="0"/>
              <a:t> polegający na podszywaniu się przestępców pod zaufane instytucje lub osoby w celu wyłudzenia poufnych danych, takich jak dane logowania, numery kart płatniczych czy dane osobowe. Oszuści wykorzystują e-maile, SMS-y, komunikatory internetowe lub fałszywe strony internetowe, by skłonić ofiarę do podania danych lub zainfekowania komputera.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b="1" dirty="0">
                <a:solidFill>
                  <a:srgbClr val="FF0000"/>
                </a:solidFill>
              </a:rPr>
              <a:t>Przykłady 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8B0180A9-F06A-4AAA-AAF4-7A9F9A7004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3933" y="3737668"/>
            <a:ext cx="2870476" cy="251884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59F9D926-1E8A-4F69-8C4B-DD0F93D244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6171" y="3737668"/>
            <a:ext cx="2209101" cy="276137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Strzałka: w prawo 7">
            <a:extLst>
              <a:ext uri="{FF2B5EF4-FFF2-40B4-BE49-F238E27FC236}">
                <a16:creationId xmlns:a16="http://schemas.microsoft.com/office/drawing/2014/main" id="{B4A73E08-DA7F-48B0-B56A-39EB83CF56F1}"/>
              </a:ext>
            </a:extLst>
          </p:cNvPr>
          <p:cNvSpPr/>
          <p:nvPr/>
        </p:nvSpPr>
        <p:spPr>
          <a:xfrm>
            <a:off x="3087149" y="4488110"/>
            <a:ext cx="1694576" cy="436227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0828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68AD9E-9709-4E58-BBC6-6F3AB7AD0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3634" y="757645"/>
            <a:ext cx="9490166" cy="1211715"/>
          </a:xfrm>
        </p:spPr>
        <p:txBody>
          <a:bodyPr>
            <a:normAutofit fontScale="90000"/>
          </a:bodyPr>
          <a:lstStyle/>
          <a:p>
            <a:r>
              <a:rPr lang="pl-PL" b="1" dirty="0">
                <a:solidFill>
                  <a:schemeClr val="accent1">
                    <a:lumMod val="75000"/>
                  </a:schemeClr>
                </a:solidFill>
              </a:rPr>
              <a:t>Jakie zagrożenia niesie za sobą udostępnianie danych w Internecie ?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8F1F33F-2255-448F-9AF0-67E6B83E7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2098766"/>
            <a:ext cx="10515600" cy="3762103"/>
          </a:xfrm>
        </p:spPr>
        <p:txBody>
          <a:bodyPr/>
          <a:lstStyle/>
          <a:p>
            <a:pPr marL="0" indent="0">
              <a:buNone/>
            </a:pPr>
            <a:endParaRPr lang="pl-PL" dirty="0">
              <a:solidFill>
                <a:srgbClr val="FF0000"/>
              </a:solidFill>
            </a:endParaRPr>
          </a:p>
          <a:p>
            <a:r>
              <a:rPr lang="pl-PL" dirty="0">
                <a:solidFill>
                  <a:srgbClr val="FF0000"/>
                </a:solidFill>
              </a:rPr>
              <a:t>Kradzież tożsamości </a:t>
            </a:r>
            <a:r>
              <a:rPr lang="pl-PL" dirty="0"/>
              <a:t>(wyłudzenie loginu, haseł, numery kart, pesel)</a:t>
            </a:r>
          </a:p>
          <a:p>
            <a:r>
              <a:rPr lang="pl-PL" dirty="0">
                <a:solidFill>
                  <a:srgbClr val="FF0000"/>
                </a:solidFill>
              </a:rPr>
              <a:t>Złośliwe oprogramowanie </a:t>
            </a:r>
            <a:r>
              <a:rPr lang="pl-PL" dirty="0"/>
              <a:t>(programy szpiegujące, wirusy uszkadzające system)</a:t>
            </a:r>
          </a:p>
          <a:p>
            <a:r>
              <a:rPr lang="pl-PL" dirty="0">
                <a:solidFill>
                  <a:srgbClr val="FF0000"/>
                </a:solidFill>
              </a:rPr>
              <a:t>Oszustwa finansowe </a:t>
            </a:r>
            <a:r>
              <a:rPr lang="pl-PL" dirty="0"/>
              <a:t>(wyłudzanie pieniędzy poprzez fałszywe linki)</a:t>
            </a:r>
          </a:p>
          <a:p>
            <a:r>
              <a:rPr lang="pl-PL" dirty="0">
                <a:solidFill>
                  <a:srgbClr val="FF0000"/>
                </a:solidFill>
              </a:rPr>
              <a:t>Niechciane kontakty i marketing </a:t>
            </a:r>
            <a:r>
              <a:rPr lang="pl-PL" dirty="0"/>
              <a:t>(nadmiar udostępnianych danych może prowadzić do niechciany wiadomości) </a:t>
            </a:r>
          </a:p>
        </p:txBody>
      </p:sp>
    </p:spTree>
    <p:extLst>
      <p:ext uri="{BB962C8B-B14F-4D97-AF65-F5344CB8AC3E}">
        <p14:creationId xmlns:p14="http://schemas.microsoft.com/office/powerpoint/2010/main" val="929231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69019C0-CA2F-42B7-9A1E-730766B93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966" y="531222"/>
            <a:ext cx="9559834" cy="1045029"/>
          </a:xfrm>
        </p:spPr>
        <p:txBody>
          <a:bodyPr>
            <a:normAutofit fontScale="90000"/>
          </a:bodyPr>
          <a:lstStyle/>
          <a:p>
            <a:r>
              <a:rPr lang="pl-PL" b="1" dirty="0">
                <a:solidFill>
                  <a:schemeClr val="accent1">
                    <a:lumMod val="75000"/>
                  </a:schemeClr>
                </a:solidFill>
              </a:rPr>
              <a:t>Elementy strony na które warto zwrócić uwagę – jak rozpoznać fałszywe strony?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F27C413-39CE-4881-8D8F-A046F9E27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235" y="1975440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pl-PL" b="1" dirty="0">
                <a:solidFill>
                  <a:schemeClr val="accent6">
                    <a:lumMod val="75000"/>
                  </a:schemeClr>
                </a:solidFill>
              </a:rPr>
              <a:t>Certyfikat SSL (kłódka)</a:t>
            </a:r>
            <a:r>
              <a:rPr lang="pl-PL" dirty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pl-PL" dirty="0"/>
              <a:t>Poszukaj ikony kłódki obok adresu URL (https://) w przeglądarce, co oznacza, że połączenie ze stroną jest szyfrowane i bezpieczniejsze</a:t>
            </a:r>
          </a:p>
          <a:p>
            <a:endParaRPr lang="pl-PL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pl-PL" b="1" dirty="0">
                <a:solidFill>
                  <a:schemeClr val="accent6">
                    <a:lumMod val="75000"/>
                  </a:schemeClr>
                </a:solidFill>
              </a:rPr>
              <a:t>Dane kontaktowe i regulamin</a:t>
            </a:r>
            <a:r>
              <a:rPr lang="pl-PL" dirty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pl-PL" dirty="0"/>
              <a:t>Sprawdź, czy strona zawiera pełne dane kontaktowe (adres, telefon, e-mail) oraz jasny regulamin i politykę prywatności.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b="1" dirty="0">
                <a:solidFill>
                  <a:schemeClr val="accent6">
                    <a:lumMod val="75000"/>
                  </a:schemeClr>
                </a:solidFill>
              </a:rPr>
              <a:t>Jakość treści</a:t>
            </a:r>
            <a:r>
              <a:rPr lang="pl-PL" dirty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pl-PL" dirty="0"/>
              <a:t>Zwróć uwagę na brak błędów ortograficznych i stylistycznych, co świadczy o profesjonalizmie właścicieli strony.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DDA6A338-6A8F-45D0-B2BA-2EF9A94480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7351" y="2847894"/>
            <a:ext cx="2019582" cy="58110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06789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B3DCE0-38E1-47F5-B3B5-755684816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7510" y="496389"/>
            <a:ext cx="9516290" cy="1194299"/>
          </a:xfrm>
        </p:spPr>
        <p:txBody>
          <a:bodyPr>
            <a:normAutofit fontScale="90000"/>
          </a:bodyPr>
          <a:lstStyle/>
          <a:p>
            <a:r>
              <a:rPr lang="pl-PL" b="1" dirty="0">
                <a:solidFill>
                  <a:schemeClr val="accent5">
                    <a:lumMod val="75000"/>
                  </a:schemeClr>
                </a:solidFill>
              </a:rPr>
              <a:t>Ćwiczenie nr 1 – Znajdźcie różnice pomiędzy</a:t>
            </a: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556BC72E-3A83-4F8D-B821-AB5FD054B4F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558" b="51611"/>
          <a:stretch/>
        </p:blipFill>
        <p:spPr>
          <a:xfrm>
            <a:off x="169060" y="1887408"/>
            <a:ext cx="5722228" cy="4116967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31A41D06-F010-44F9-B125-3D481D4D424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8" t="51314" r="3052" b="3510"/>
          <a:stretch/>
        </p:blipFill>
        <p:spPr>
          <a:xfrm>
            <a:off x="6165668" y="1887408"/>
            <a:ext cx="5416733" cy="3944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660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715E237-D1BE-41E0-92C7-EA2F7312F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6549" y="426720"/>
            <a:ext cx="9823268" cy="1263968"/>
          </a:xfrm>
        </p:spPr>
        <p:txBody>
          <a:bodyPr>
            <a:normAutofit fontScale="90000"/>
          </a:bodyPr>
          <a:lstStyle/>
          <a:p>
            <a:r>
              <a:rPr lang="pl-PL" b="1" dirty="0">
                <a:solidFill>
                  <a:schemeClr val="accent5">
                    <a:lumMod val="75000"/>
                  </a:schemeClr>
                </a:solidFill>
              </a:rPr>
              <a:t>Gdzie szukać pomocy kiedy dostajemy fałszywe smsy i linki ?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CE87239-9010-47C0-9C09-73F1F672E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7129"/>
          </a:xfrm>
        </p:spPr>
        <p:txBody>
          <a:bodyPr/>
          <a:lstStyle/>
          <a:p>
            <a:r>
              <a:rPr lang="pl-PL" b="1" dirty="0">
                <a:solidFill>
                  <a:schemeClr val="accent6">
                    <a:lumMod val="75000"/>
                  </a:schemeClr>
                </a:solidFill>
              </a:rPr>
              <a:t>Podejrzane sms </a:t>
            </a:r>
            <a:r>
              <a:rPr lang="pl-PL" dirty="0"/>
              <a:t>- </a:t>
            </a:r>
            <a:r>
              <a:rPr lang="pl-PL" b="1" dirty="0"/>
              <a:t>Wyślij SMS na numer 8080:</a:t>
            </a:r>
            <a:r>
              <a:rPr lang="pl-PL" dirty="0"/>
              <a:t> Skopiuj treść podejrzanego SMS-a, wklej ją do nowej wiadomości i wyślij na numer 8080. Jest to bezpłatne i skieruje zgłoszenie do analizy przez CSIRT NASK</a:t>
            </a:r>
          </a:p>
          <a:p>
            <a:r>
              <a:rPr lang="pl-PL" b="1" dirty="0">
                <a:solidFill>
                  <a:schemeClr val="accent6">
                    <a:lumMod val="75000"/>
                  </a:schemeClr>
                </a:solidFill>
              </a:rPr>
              <a:t>Podejrzane linki </a:t>
            </a:r>
            <a:r>
              <a:rPr lang="pl-PL" dirty="0"/>
              <a:t>- </a:t>
            </a:r>
            <a:r>
              <a:rPr lang="pl-PL" b="1" dirty="0"/>
              <a:t>CERT Polska:</a:t>
            </a:r>
            <a:r>
              <a:rPr lang="pl-PL" dirty="0"/>
              <a:t> Wypełnij formularz na stronie incydent.cert.pl. Zgłoszenie trafi do analizy, a niebezpieczne domeny mogą zostać zablokowane.</a:t>
            </a:r>
          </a:p>
          <a:p>
            <a:r>
              <a:rPr lang="pl-PL" b="1" dirty="0">
                <a:solidFill>
                  <a:schemeClr val="accent6">
                    <a:lumMod val="75000"/>
                  </a:schemeClr>
                </a:solidFill>
              </a:rPr>
              <a:t>Podejrzane wiadomości z Banku </a:t>
            </a:r>
            <a:r>
              <a:rPr lang="pl-PL" dirty="0"/>
              <a:t>- </a:t>
            </a:r>
            <a:r>
              <a:rPr lang="pl-PL" b="1" dirty="0"/>
              <a:t>Skontaktuj się z bankiem:</a:t>
            </a:r>
            <a:r>
              <a:rPr lang="pl-PL" dirty="0"/>
              <a:t> Jeśli padłeś ofiarą oszustwa finansowego, natychmiast poinformuj bank i zablokuj konto lub kartę.</a:t>
            </a:r>
          </a:p>
        </p:txBody>
      </p:sp>
    </p:spTree>
    <p:extLst>
      <p:ext uri="{BB962C8B-B14F-4D97-AF65-F5344CB8AC3E}">
        <p14:creationId xmlns:p14="http://schemas.microsoft.com/office/powerpoint/2010/main" val="390789458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522</Words>
  <Application>Microsoft Office PowerPoint</Application>
  <PresentationFormat>Panoramiczny</PresentationFormat>
  <Paragraphs>32</Paragraphs>
  <Slides>8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Motyw pakietu Office</vt:lpstr>
      <vt:lpstr>Cyberbezpieczni w Edukacji</vt:lpstr>
      <vt:lpstr>Co to jest bankowość elektroniczna i kod blik</vt:lpstr>
      <vt:lpstr>Jak stworzyć silne hasła zabezpieczające?</vt:lpstr>
      <vt:lpstr>Phising – co to jest?</vt:lpstr>
      <vt:lpstr>Jakie zagrożenia niesie za sobą udostępnianie danych w Internecie ? </vt:lpstr>
      <vt:lpstr>Elementy strony na które warto zwrócić uwagę – jak rozpoznać fałszywe strony? </vt:lpstr>
      <vt:lpstr>Ćwiczenie nr 1 – Znajdźcie różnice pomiędzy</vt:lpstr>
      <vt:lpstr>Gdzie szukać pomocy kiedy dostajemy fałszywe smsy i linki 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Cyberbezpieczni w Edukacji</dc:title>
  <dc:creator>848709</dc:creator>
  <cp:lastModifiedBy>Katarzyna Stankowska</cp:lastModifiedBy>
  <cp:revision>11</cp:revision>
  <dcterms:created xsi:type="dcterms:W3CDTF">2025-10-09T07:21:54Z</dcterms:created>
  <dcterms:modified xsi:type="dcterms:W3CDTF">2026-02-26T06:24:56Z</dcterms:modified>
</cp:coreProperties>
</file>