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0" r:id="rId5"/>
    <p:sldId id="274" r:id="rId6"/>
    <p:sldId id="262" r:id="rId7"/>
    <p:sldId id="263" r:id="rId8"/>
    <p:sldId id="264" r:id="rId9"/>
    <p:sldId id="265" r:id="rId10"/>
    <p:sldId id="266" r:id="rId11"/>
    <p:sldId id="267" r:id="rId12"/>
    <p:sldId id="268" r:id="rId13"/>
    <p:sldId id="276" r:id="rId1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68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4A5E07-B95C-42D2-B7F1-57380B4188B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l-PL"/>
        </a:p>
      </dgm:t>
    </dgm:pt>
    <dgm:pt modelId="{17FF784E-4747-432A-B7F3-84C5982D29FC}">
      <dgm:prSet custT="1"/>
      <dgm:spPr>
        <a:solidFill>
          <a:schemeClr val="accent4">
            <a:lumMod val="75000"/>
          </a:schemeClr>
        </a:solidFill>
      </dgm:spPr>
      <dgm:t>
        <a:bodyPr/>
        <a:lstStyle/>
        <a:p>
          <a:pPr algn="l" rtl="0"/>
          <a:r>
            <a:rPr lang="pl-PL" sz="3600" b="1" dirty="0" smtClean="0">
              <a:latin typeface="Calibri" pitchFamily="34" charset="0"/>
            </a:rPr>
            <a:t>1. Wyrobienie nawyku posłuszeństwa.</a:t>
          </a:r>
          <a:endParaRPr lang="pl-PL" sz="3600" b="1" dirty="0">
            <a:latin typeface="Calibri" pitchFamily="34" charset="0"/>
          </a:endParaRPr>
        </a:p>
      </dgm:t>
    </dgm:pt>
    <dgm:pt modelId="{ECDBE410-99A0-4123-8A9D-AD508B83D6B2}" type="parTrans" cxnId="{08D70CEC-352F-439B-9ECD-34F2EB232DDB}">
      <dgm:prSet/>
      <dgm:spPr/>
      <dgm:t>
        <a:bodyPr/>
        <a:lstStyle/>
        <a:p>
          <a:endParaRPr lang="pl-PL" sz="3600">
            <a:latin typeface="Calibri" pitchFamily="34" charset="0"/>
          </a:endParaRPr>
        </a:p>
      </dgm:t>
    </dgm:pt>
    <dgm:pt modelId="{AF7A9606-3FCE-438E-9F5C-3F4E5A37BE8E}" type="sibTrans" cxnId="{08D70CEC-352F-439B-9ECD-34F2EB232DDB}">
      <dgm:prSet/>
      <dgm:spPr/>
      <dgm:t>
        <a:bodyPr/>
        <a:lstStyle/>
        <a:p>
          <a:endParaRPr lang="pl-PL" sz="3600">
            <a:latin typeface="Calibri" pitchFamily="34" charset="0"/>
          </a:endParaRPr>
        </a:p>
      </dgm:t>
    </dgm:pt>
    <dgm:pt modelId="{9C3BD628-3DDC-4718-BE74-1EEFD5B7B329}" type="pres">
      <dgm:prSet presAssocID="{2D4A5E07-B95C-42D2-B7F1-57380B4188B4}" presName="linear" presStyleCnt="0">
        <dgm:presLayoutVars>
          <dgm:animLvl val="lvl"/>
          <dgm:resizeHandles val="exact"/>
        </dgm:presLayoutVars>
      </dgm:prSet>
      <dgm:spPr/>
      <dgm:t>
        <a:bodyPr/>
        <a:lstStyle/>
        <a:p>
          <a:endParaRPr lang="pl-PL"/>
        </a:p>
      </dgm:t>
    </dgm:pt>
    <dgm:pt modelId="{FA36C833-5167-4708-BEA0-85EF71EE80FF}" type="pres">
      <dgm:prSet presAssocID="{17FF784E-4747-432A-B7F3-84C5982D29FC}" presName="parentText" presStyleLbl="node1" presStyleIdx="0" presStyleCnt="1">
        <dgm:presLayoutVars>
          <dgm:chMax val="0"/>
          <dgm:bulletEnabled val="1"/>
        </dgm:presLayoutVars>
      </dgm:prSet>
      <dgm:spPr/>
      <dgm:t>
        <a:bodyPr/>
        <a:lstStyle/>
        <a:p>
          <a:endParaRPr lang="pl-PL"/>
        </a:p>
      </dgm:t>
    </dgm:pt>
  </dgm:ptLst>
  <dgm:cxnLst>
    <dgm:cxn modelId="{08D70CEC-352F-439B-9ECD-34F2EB232DDB}" srcId="{2D4A5E07-B95C-42D2-B7F1-57380B4188B4}" destId="{17FF784E-4747-432A-B7F3-84C5982D29FC}" srcOrd="0" destOrd="0" parTransId="{ECDBE410-99A0-4123-8A9D-AD508B83D6B2}" sibTransId="{AF7A9606-3FCE-438E-9F5C-3F4E5A37BE8E}"/>
    <dgm:cxn modelId="{82F70624-FB22-4183-8980-2B4826441D56}" type="presOf" srcId="{17FF784E-4747-432A-B7F3-84C5982D29FC}" destId="{FA36C833-5167-4708-BEA0-85EF71EE80FF}" srcOrd="0" destOrd="0" presId="urn:microsoft.com/office/officeart/2005/8/layout/vList2"/>
    <dgm:cxn modelId="{F8F57A3D-5A47-4961-98A7-F25F9590C816}" type="presOf" srcId="{2D4A5E07-B95C-42D2-B7F1-57380B4188B4}" destId="{9C3BD628-3DDC-4718-BE74-1EEFD5B7B329}" srcOrd="0" destOrd="0" presId="urn:microsoft.com/office/officeart/2005/8/layout/vList2"/>
    <dgm:cxn modelId="{4ED677BF-0866-4453-985A-6D240B297429}" type="presParOf" srcId="{9C3BD628-3DDC-4718-BE74-1EEFD5B7B329}" destId="{FA36C833-5167-4708-BEA0-85EF71EE80FF}" srcOrd="0"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FACD4A-A61B-4F48-B455-59A40A02A31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l-PL"/>
        </a:p>
      </dgm:t>
    </dgm:pt>
    <dgm:pt modelId="{64162AEB-8140-423C-AE19-9A3E2D6A72FB}">
      <dgm:prSet custT="1"/>
      <dgm:spPr>
        <a:solidFill>
          <a:srgbClr val="92D050"/>
        </a:solidFill>
      </dgm:spPr>
      <dgm:t>
        <a:bodyPr/>
        <a:lstStyle/>
        <a:p>
          <a:pPr algn="l" rtl="0"/>
          <a:r>
            <a:rPr lang="pl-PL" sz="3200" b="1" dirty="0" smtClean="0">
              <a:latin typeface="Calibri" pitchFamily="34" charset="0"/>
            </a:rPr>
            <a:t>2. Utrwalenie pożytecznych przyzwyczajeń.</a:t>
          </a:r>
          <a:endParaRPr lang="pl-PL" sz="3200" b="1" dirty="0">
            <a:latin typeface="Calibri" pitchFamily="34" charset="0"/>
          </a:endParaRPr>
        </a:p>
      </dgm:t>
    </dgm:pt>
    <dgm:pt modelId="{1144A05A-8CEC-4E9A-BA4D-89F8748A8E38}" type="parTrans" cxnId="{4300681F-70A7-4523-839C-13188EB0B8EB}">
      <dgm:prSet/>
      <dgm:spPr/>
      <dgm:t>
        <a:bodyPr/>
        <a:lstStyle/>
        <a:p>
          <a:endParaRPr lang="pl-PL"/>
        </a:p>
      </dgm:t>
    </dgm:pt>
    <dgm:pt modelId="{C73F7E41-B380-4BD9-9977-9192E4BE5E98}" type="sibTrans" cxnId="{4300681F-70A7-4523-839C-13188EB0B8EB}">
      <dgm:prSet/>
      <dgm:spPr/>
      <dgm:t>
        <a:bodyPr/>
        <a:lstStyle/>
        <a:p>
          <a:endParaRPr lang="pl-PL"/>
        </a:p>
      </dgm:t>
    </dgm:pt>
    <dgm:pt modelId="{F57FDF2B-169C-429B-83D5-50303978D594}" type="pres">
      <dgm:prSet presAssocID="{83FACD4A-A61B-4F48-B455-59A40A02A318}" presName="linear" presStyleCnt="0">
        <dgm:presLayoutVars>
          <dgm:animLvl val="lvl"/>
          <dgm:resizeHandles val="exact"/>
        </dgm:presLayoutVars>
      </dgm:prSet>
      <dgm:spPr/>
      <dgm:t>
        <a:bodyPr/>
        <a:lstStyle/>
        <a:p>
          <a:endParaRPr lang="pl-PL"/>
        </a:p>
      </dgm:t>
    </dgm:pt>
    <dgm:pt modelId="{E20B9F86-E081-4E43-A8E0-D7EE23072A8E}" type="pres">
      <dgm:prSet presAssocID="{64162AEB-8140-423C-AE19-9A3E2D6A72FB}" presName="parentText" presStyleLbl="node1" presStyleIdx="0" presStyleCnt="1" custScaleY="82462">
        <dgm:presLayoutVars>
          <dgm:chMax val="0"/>
          <dgm:bulletEnabled val="1"/>
        </dgm:presLayoutVars>
      </dgm:prSet>
      <dgm:spPr/>
      <dgm:t>
        <a:bodyPr/>
        <a:lstStyle/>
        <a:p>
          <a:endParaRPr lang="pl-PL"/>
        </a:p>
      </dgm:t>
    </dgm:pt>
  </dgm:ptLst>
  <dgm:cxnLst>
    <dgm:cxn modelId="{AA7F7DCB-3C34-4C35-A5A4-151A6804E165}" type="presOf" srcId="{64162AEB-8140-423C-AE19-9A3E2D6A72FB}" destId="{E20B9F86-E081-4E43-A8E0-D7EE23072A8E}" srcOrd="0" destOrd="0" presId="urn:microsoft.com/office/officeart/2005/8/layout/vList2"/>
    <dgm:cxn modelId="{4300681F-70A7-4523-839C-13188EB0B8EB}" srcId="{83FACD4A-A61B-4F48-B455-59A40A02A318}" destId="{64162AEB-8140-423C-AE19-9A3E2D6A72FB}" srcOrd="0" destOrd="0" parTransId="{1144A05A-8CEC-4E9A-BA4D-89F8748A8E38}" sibTransId="{C73F7E41-B380-4BD9-9977-9192E4BE5E98}"/>
    <dgm:cxn modelId="{451483CB-7D81-4DE2-8865-483A75CC349D}" type="presOf" srcId="{83FACD4A-A61B-4F48-B455-59A40A02A318}" destId="{F57FDF2B-169C-429B-83D5-50303978D594}" srcOrd="0" destOrd="0" presId="urn:microsoft.com/office/officeart/2005/8/layout/vList2"/>
    <dgm:cxn modelId="{DFDC2B51-A70E-4A43-A476-8D341962E5BE}" type="presParOf" srcId="{F57FDF2B-169C-429B-83D5-50303978D594}" destId="{E20B9F86-E081-4E43-A8E0-D7EE23072A8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1A4EB0-DC47-4B07-A620-B2D9C0D12C1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l-PL"/>
        </a:p>
      </dgm:t>
    </dgm:pt>
    <dgm:pt modelId="{59C0D3CC-416A-443C-82CA-C0425E78B200}">
      <dgm:prSet custT="1"/>
      <dgm:spPr>
        <a:solidFill>
          <a:srgbClr val="B03B00"/>
        </a:solidFill>
      </dgm:spPr>
      <dgm:t>
        <a:bodyPr/>
        <a:lstStyle/>
        <a:p>
          <a:pPr rtl="0"/>
          <a:r>
            <a:rPr lang="pl-PL" sz="3600" b="1" dirty="0" smtClean="0"/>
            <a:t>3. </a:t>
          </a:r>
          <a:r>
            <a:rPr lang="pl-PL" sz="3600" b="1" dirty="0" smtClean="0">
              <a:latin typeface="Calibri" pitchFamily="34" charset="0"/>
            </a:rPr>
            <a:t>Rozmowa</a:t>
          </a:r>
          <a:r>
            <a:rPr lang="pl-PL" sz="3600" b="1" dirty="0" smtClean="0"/>
            <a:t> z dzieckiem.</a:t>
          </a:r>
          <a:endParaRPr lang="pl-PL" sz="3600" b="1" dirty="0"/>
        </a:p>
      </dgm:t>
    </dgm:pt>
    <dgm:pt modelId="{F90CBD8F-A504-4F2D-B26F-A5D197F55F13}" type="parTrans" cxnId="{42B22924-AB9E-4CA8-BECF-D6CA725FA877}">
      <dgm:prSet/>
      <dgm:spPr/>
      <dgm:t>
        <a:bodyPr/>
        <a:lstStyle/>
        <a:p>
          <a:endParaRPr lang="pl-PL"/>
        </a:p>
      </dgm:t>
    </dgm:pt>
    <dgm:pt modelId="{3219A5E3-4B71-4E15-AC06-1E60E2B7FE95}" type="sibTrans" cxnId="{42B22924-AB9E-4CA8-BECF-D6CA725FA877}">
      <dgm:prSet/>
      <dgm:spPr/>
      <dgm:t>
        <a:bodyPr/>
        <a:lstStyle/>
        <a:p>
          <a:endParaRPr lang="pl-PL"/>
        </a:p>
      </dgm:t>
    </dgm:pt>
    <dgm:pt modelId="{A0FF6807-D463-4EFD-A824-3C8555EC1092}" type="pres">
      <dgm:prSet presAssocID="{DE1A4EB0-DC47-4B07-A620-B2D9C0D12C14}" presName="linear" presStyleCnt="0">
        <dgm:presLayoutVars>
          <dgm:animLvl val="lvl"/>
          <dgm:resizeHandles val="exact"/>
        </dgm:presLayoutVars>
      </dgm:prSet>
      <dgm:spPr/>
      <dgm:t>
        <a:bodyPr/>
        <a:lstStyle/>
        <a:p>
          <a:endParaRPr lang="pl-PL"/>
        </a:p>
      </dgm:t>
    </dgm:pt>
    <dgm:pt modelId="{DB66855F-F91F-49F0-93C0-DE847105AD51}" type="pres">
      <dgm:prSet presAssocID="{59C0D3CC-416A-443C-82CA-C0425E78B200}" presName="parentText" presStyleLbl="node1" presStyleIdx="0" presStyleCnt="1">
        <dgm:presLayoutVars>
          <dgm:chMax val="0"/>
          <dgm:bulletEnabled val="1"/>
        </dgm:presLayoutVars>
      </dgm:prSet>
      <dgm:spPr/>
      <dgm:t>
        <a:bodyPr/>
        <a:lstStyle/>
        <a:p>
          <a:endParaRPr lang="pl-PL"/>
        </a:p>
      </dgm:t>
    </dgm:pt>
  </dgm:ptLst>
  <dgm:cxnLst>
    <dgm:cxn modelId="{1A4FBDA0-04C5-4C39-9AE9-B0D34DA81F4F}" type="presOf" srcId="{DE1A4EB0-DC47-4B07-A620-B2D9C0D12C14}" destId="{A0FF6807-D463-4EFD-A824-3C8555EC1092}" srcOrd="0" destOrd="0" presId="urn:microsoft.com/office/officeart/2005/8/layout/vList2"/>
    <dgm:cxn modelId="{0C8E6F91-A78B-4B11-9329-D3A5DBEFE67E}" type="presOf" srcId="{59C0D3CC-416A-443C-82CA-C0425E78B200}" destId="{DB66855F-F91F-49F0-93C0-DE847105AD51}" srcOrd="0" destOrd="0" presId="urn:microsoft.com/office/officeart/2005/8/layout/vList2"/>
    <dgm:cxn modelId="{42B22924-AB9E-4CA8-BECF-D6CA725FA877}" srcId="{DE1A4EB0-DC47-4B07-A620-B2D9C0D12C14}" destId="{59C0D3CC-416A-443C-82CA-C0425E78B200}" srcOrd="0" destOrd="0" parTransId="{F90CBD8F-A504-4F2D-B26F-A5D197F55F13}" sibTransId="{3219A5E3-4B71-4E15-AC06-1E60E2B7FE95}"/>
    <dgm:cxn modelId="{ABA11588-4C3F-436D-94AB-D22DAB170408}" type="presParOf" srcId="{A0FF6807-D463-4EFD-A824-3C8555EC1092}" destId="{DB66855F-F91F-49F0-93C0-DE847105AD5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AE13C8-06E3-4775-9703-2264DC2234B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l-PL"/>
        </a:p>
      </dgm:t>
    </dgm:pt>
    <dgm:pt modelId="{CAB804A6-3935-4406-B63A-38196C6489CF}">
      <dgm:prSet custT="1"/>
      <dgm:spPr>
        <a:solidFill>
          <a:srgbClr val="FFFF00"/>
        </a:solidFill>
      </dgm:spPr>
      <dgm:t>
        <a:bodyPr/>
        <a:lstStyle/>
        <a:p>
          <a:pPr rtl="0"/>
          <a:r>
            <a:rPr lang="pl-PL" sz="3600" b="1" dirty="0" smtClean="0">
              <a:solidFill>
                <a:schemeClr val="tx1"/>
              </a:solidFill>
              <a:latin typeface="Calibri" pitchFamily="34" charset="0"/>
            </a:rPr>
            <a:t>4. Właściwy ubiór dziecka.</a:t>
          </a:r>
          <a:endParaRPr lang="pl-PL" sz="3600" b="1" dirty="0">
            <a:solidFill>
              <a:schemeClr val="tx1"/>
            </a:solidFill>
            <a:latin typeface="Calibri" pitchFamily="34" charset="0"/>
          </a:endParaRPr>
        </a:p>
      </dgm:t>
    </dgm:pt>
    <dgm:pt modelId="{ADB94355-0B28-47B8-90E9-FD2BC71B974F}" type="parTrans" cxnId="{0405AB5D-2042-4C70-97E7-F24FAE9E7CFB}">
      <dgm:prSet/>
      <dgm:spPr/>
      <dgm:t>
        <a:bodyPr/>
        <a:lstStyle/>
        <a:p>
          <a:endParaRPr lang="pl-PL"/>
        </a:p>
      </dgm:t>
    </dgm:pt>
    <dgm:pt modelId="{E192DFE1-835C-4EFC-9D84-40BB9B22AA73}" type="sibTrans" cxnId="{0405AB5D-2042-4C70-97E7-F24FAE9E7CFB}">
      <dgm:prSet/>
      <dgm:spPr/>
      <dgm:t>
        <a:bodyPr/>
        <a:lstStyle/>
        <a:p>
          <a:endParaRPr lang="pl-PL"/>
        </a:p>
      </dgm:t>
    </dgm:pt>
    <dgm:pt modelId="{63AA014E-801F-4FDB-86A0-FC16C61B6542}" type="pres">
      <dgm:prSet presAssocID="{51AE13C8-06E3-4775-9703-2264DC2234B3}" presName="linear" presStyleCnt="0">
        <dgm:presLayoutVars>
          <dgm:animLvl val="lvl"/>
          <dgm:resizeHandles val="exact"/>
        </dgm:presLayoutVars>
      </dgm:prSet>
      <dgm:spPr/>
      <dgm:t>
        <a:bodyPr/>
        <a:lstStyle/>
        <a:p>
          <a:endParaRPr lang="pl-PL"/>
        </a:p>
      </dgm:t>
    </dgm:pt>
    <dgm:pt modelId="{509C360D-3EE9-4920-93D2-DF123A11C04F}" type="pres">
      <dgm:prSet presAssocID="{CAB804A6-3935-4406-B63A-38196C6489CF}" presName="parentText" presStyleLbl="node1" presStyleIdx="0" presStyleCnt="1">
        <dgm:presLayoutVars>
          <dgm:chMax val="0"/>
          <dgm:bulletEnabled val="1"/>
        </dgm:presLayoutVars>
      </dgm:prSet>
      <dgm:spPr/>
      <dgm:t>
        <a:bodyPr/>
        <a:lstStyle/>
        <a:p>
          <a:endParaRPr lang="pl-PL"/>
        </a:p>
      </dgm:t>
    </dgm:pt>
  </dgm:ptLst>
  <dgm:cxnLst>
    <dgm:cxn modelId="{0405AB5D-2042-4C70-97E7-F24FAE9E7CFB}" srcId="{51AE13C8-06E3-4775-9703-2264DC2234B3}" destId="{CAB804A6-3935-4406-B63A-38196C6489CF}" srcOrd="0" destOrd="0" parTransId="{ADB94355-0B28-47B8-90E9-FD2BC71B974F}" sibTransId="{E192DFE1-835C-4EFC-9D84-40BB9B22AA73}"/>
    <dgm:cxn modelId="{9DF6BE22-E1AA-4363-84B6-7EE044A85E68}" type="presOf" srcId="{CAB804A6-3935-4406-B63A-38196C6489CF}" destId="{509C360D-3EE9-4920-93D2-DF123A11C04F}" srcOrd="0" destOrd="0" presId="urn:microsoft.com/office/officeart/2005/8/layout/vList2"/>
    <dgm:cxn modelId="{45B616FD-ADD3-425C-9F78-3B78C7B7C926}" type="presOf" srcId="{51AE13C8-06E3-4775-9703-2264DC2234B3}" destId="{63AA014E-801F-4FDB-86A0-FC16C61B6542}" srcOrd="0" destOrd="0" presId="urn:microsoft.com/office/officeart/2005/8/layout/vList2"/>
    <dgm:cxn modelId="{CE8B98B0-0E49-4377-BFDE-1BB411B8E609}" type="presParOf" srcId="{63AA014E-801F-4FDB-86A0-FC16C61B6542}" destId="{509C360D-3EE9-4920-93D2-DF123A11C04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C0EAB6-BE16-4778-BDE2-BC0FB516913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l-PL"/>
        </a:p>
      </dgm:t>
    </dgm:pt>
    <dgm:pt modelId="{F1268040-364A-4BB8-BCE5-D3021F89BAE1}">
      <dgm:prSet custT="1"/>
      <dgm:spPr>
        <a:solidFill>
          <a:schemeClr val="bg2">
            <a:lumMod val="50000"/>
          </a:schemeClr>
        </a:solidFill>
      </dgm:spPr>
      <dgm:t>
        <a:bodyPr/>
        <a:lstStyle/>
        <a:p>
          <a:pPr algn="l" rtl="0"/>
          <a:r>
            <a:rPr lang="pl-PL" sz="3600" b="1" dirty="0" smtClean="0">
              <a:solidFill>
                <a:schemeClr val="bg1"/>
              </a:solidFill>
              <a:latin typeface="Calibri" pitchFamily="34" charset="0"/>
            </a:rPr>
            <a:t>5. Wybór drogi najbezpieczniejszej,  </a:t>
          </a:r>
          <a:br>
            <a:rPr lang="pl-PL" sz="3600" b="1" dirty="0" smtClean="0">
              <a:solidFill>
                <a:schemeClr val="bg1"/>
              </a:solidFill>
              <a:latin typeface="Calibri" pitchFamily="34" charset="0"/>
            </a:rPr>
          </a:br>
          <a:r>
            <a:rPr lang="pl-PL" sz="3600" b="1" dirty="0" smtClean="0">
              <a:solidFill>
                <a:schemeClr val="bg1"/>
              </a:solidFill>
              <a:latin typeface="Calibri" pitchFamily="34" charset="0"/>
            </a:rPr>
            <a:t>     a nie najkrótszej.</a:t>
          </a:r>
          <a:endParaRPr lang="pl-PL" sz="3600" b="1" dirty="0">
            <a:solidFill>
              <a:schemeClr val="bg1"/>
            </a:solidFill>
            <a:latin typeface="Calibri" pitchFamily="34" charset="0"/>
          </a:endParaRPr>
        </a:p>
      </dgm:t>
    </dgm:pt>
    <dgm:pt modelId="{3A00317F-2CF6-46B4-A8AF-960C2DE792B1}" type="parTrans" cxnId="{43DA18C0-663E-4E70-9126-31F20E9E5555}">
      <dgm:prSet/>
      <dgm:spPr/>
      <dgm:t>
        <a:bodyPr/>
        <a:lstStyle/>
        <a:p>
          <a:endParaRPr lang="pl-PL" sz="3600"/>
        </a:p>
      </dgm:t>
    </dgm:pt>
    <dgm:pt modelId="{5EA472E0-D0A0-495B-823B-9006C11D4D2D}" type="sibTrans" cxnId="{43DA18C0-663E-4E70-9126-31F20E9E5555}">
      <dgm:prSet/>
      <dgm:spPr/>
      <dgm:t>
        <a:bodyPr/>
        <a:lstStyle/>
        <a:p>
          <a:endParaRPr lang="pl-PL" sz="3600"/>
        </a:p>
      </dgm:t>
    </dgm:pt>
    <dgm:pt modelId="{9809B6EF-D32F-478A-B4BA-0D43803FC71B}" type="pres">
      <dgm:prSet presAssocID="{76C0EAB6-BE16-4778-BDE2-BC0FB5169137}" presName="linear" presStyleCnt="0">
        <dgm:presLayoutVars>
          <dgm:animLvl val="lvl"/>
          <dgm:resizeHandles val="exact"/>
        </dgm:presLayoutVars>
      </dgm:prSet>
      <dgm:spPr/>
      <dgm:t>
        <a:bodyPr/>
        <a:lstStyle/>
        <a:p>
          <a:endParaRPr lang="pl-PL"/>
        </a:p>
      </dgm:t>
    </dgm:pt>
    <dgm:pt modelId="{BDB046B4-1B34-484D-BE9B-B0D33DB82CBE}" type="pres">
      <dgm:prSet presAssocID="{F1268040-364A-4BB8-BCE5-D3021F89BAE1}" presName="parentText" presStyleLbl="node1" presStyleIdx="0" presStyleCnt="1">
        <dgm:presLayoutVars>
          <dgm:chMax val="0"/>
          <dgm:bulletEnabled val="1"/>
        </dgm:presLayoutVars>
      </dgm:prSet>
      <dgm:spPr/>
      <dgm:t>
        <a:bodyPr/>
        <a:lstStyle/>
        <a:p>
          <a:endParaRPr lang="pl-PL"/>
        </a:p>
      </dgm:t>
    </dgm:pt>
  </dgm:ptLst>
  <dgm:cxnLst>
    <dgm:cxn modelId="{43DA18C0-663E-4E70-9126-31F20E9E5555}" srcId="{76C0EAB6-BE16-4778-BDE2-BC0FB5169137}" destId="{F1268040-364A-4BB8-BCE5-D3021F89BAE1}" srcOrd="0" destOrd="0" parTransId="{3A00317F-2CF6-46B4-A8AF-960C2DE792B1}" sibTransId="{5EA472E0-D0A0-495B-823B-9006C11D4D2D}"/>
    <dgm:cxn modelId="{08A7C227-9F2A-44AA-A3EC-6CF3F85D4401}" type="presOf" srcId="{F1268040-364A-4BB8-BCE5-D3021F89BAE1}" destId="{BDB046B4-1B34-484D-BE9B-B0D33DB82CBE}" srcOrd="0" destOrd="0" presId="urn:microsoft.com/office/officeart/2005/8/layout/vList2"/>
    <dgm:cxn modelId="{B885CBB2-66EB-48E2-BE24-9D1EE67D0BC2}" type="presOf" srcId="{76C0EAB6-BE16-4778-BDE2-BC0FB5169137}" destId="{9809B6EF-D32F-478A-B4BA-0D43803FC71B}" srcOrd="0" destOrd="0" presId="urn:microsoft.com/office/officeart/2005/8/layout/vList2"/>
    <dgm:cxn modelId="{09AAB2BC-3CD2-4CE9-B9DD-B815B36B371C}" type="presParOf" srcId="{9809B6EF-D32F-478A-B4BA-0D43803FC71B}" destId="{BDB046B4-1B34-484D-BE9B-B0D33DB82CB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82A936-2E09-41EF-98AB-1E8205D43AC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l-PL"/>
        </a:p>
      </dgm:t>
    </dgm:pt>
    <dgm:pt modelId="{FC516443-3437-493D-87D0-57C8FD605ED0}">
      <dgm:prSet custT="1"/>
      <dgm:spPr>
        <a:solidFill>
          <a:schemeClr val="accent6">
            <a:lumMod val="75000"/>
          </a:schemeClr>
        </a:solidFill>
      </dgm:spPr>
      <dgm:t>
        <a:bodyPr/>
        <a:lstStyle/>
        <a:p>
          <a:pPr rtl="0"/>
          <a:r>
            <a:rPr lang="pl-PL" sz="3300" b="1" dirty="0" smtClean="0"/>
            <a:t>6. </a:t>
          </a:r>
          <a:r>
            <a:rPr lang="pl-PL" sz="3600" b="1" dirty="0" smtClean="0">
              <a:latin typeface="Calibri" pitchFamily="34" charset="0"/>
            </a:rPr>
            <a:t>Trening</a:t>
          </a:r>
          <a:r>
            <a:rPr lang="pl-PL" sz="3300" b="1" dirty="0" smtClean="0"/>
            <a:t> </a:t>
          </a:r>
          <a:r>
            <a:rPr lang="pl-PL" sz="3600" b="1" dirty="0" smtClean="0">
              <a:latin typeface="Calibri" pitchFamily="34" charset="0"/>
            </a:rPr>
            <a:t>bezpiecznej</a:t>
          </a:r>
          <a:r>
            <a:rPr lang="pl-PL" sz="3300" b="1" dirty="0" smtClean="0"/>
            <a:t> drogi do szkoły.</a:t>
          </a:r>
          <a:endParaRPr lang="pl-PL" sz="3300" b="1" dirty="0"/>
        </a:p>
      </dgm:t>
    </dgm:pt>
    <dgm:pt modelId="{D5FD55E3-76C1-4476-945B-A6C3E828FF65}" type="parTrans" cxnId="{3F11A577-6CCE-4F5C-A041-05D74A3341D8}">
      <dgm:prSet/>
      <dgm:spPr/>
      <dgm:t>
        <a:bodyPr/>
        <a:lstStyle/>
        <a:p>
          <a:endParaRPr lang="pl-PL"/>
        </a:p>
      </dgm:t>
    </dgm:pt>
    <dgm:pt modelId="{AAB5E432-8570-4B01-9FB1-4B773B193DC8}" type="sibTrans" cxnId="{3F11A577-6CCE-4F5C-A041-05D74A3341D8}">
      <dgm:prSet/>
      <dgm:spPr/>
      <dgm:t>
        <a:bodyPr/>
        <a:lstStyle/>
        <a:p>
          <a:endParaRPr lang="pl-PL"/>
        </a:p>
      </dgm:t>
    </dgm:pt>
    <dgm:pt modelId="{E221CDA6-0079-494E-A8B3-C674923426A7}" type="pres">
      <dgm:prSet presAssocID="{3D82A936-2E09-41EF-98AB-1E8205D43AC5}" presName="linear" presStyleCnt="0">
        <dgm:presLayoutVars>
          <dgm:animLvl val="lvl"/>
          <dgm:resizeHandles val="exact"/>
        </dgm:presLayoutVars>
      </dgm:prSet>
      <dgm:spPr/>
      <dgm:t>
        <a:bodyPr/>
        <a:lstStyle/>
        <a:p>
          <a:endParaRPr lang="pl-PL"/>
        </a:p>
      </dgm:t>
    </dgm:pt>
    <dgm:pt modelId="{83C195D9-0461-4961-BDD3-FA9DC538CA66}" type="pres">
      <dgm:prSet presAssocID="{FC516443-3437-493D-87D0-57C8FD605ED0}" presName="parentText" presStyleLbl="node1" presStyleIdx="0" presStyleCnt="1">
        <dgm:presLayoutVars>
          <dgm:chMax val="0"/>
          <dgm:bulletEnabled val="1"/>
        </dgm:presLayoutVars>
      </dgm:prSet>
      <dgm:spPr/>
      <dgm:t>
        <a:bodyPr/>
        <a:lstStyle/>
        <a:p>
          <a:endParaRPr lang="pl-PL"/>
        </a:p>
      </dgm:t>
    </dgm:pt>
  </dgm:ptLst>
  <dgm:cxnLst>
    <dgm:cxn modelId="{5A42F628-0483-443F-BB21-D74D8A32A5C6}" type="presOf" srcId="{FC516443-3437-493D-87D0-57C8FD605ED0}" destId="{83C195D9-0461-4961-BDD3-FA9DC538CA66}" srcOrd="0" destOrd="0" presId="urn:microsoft.com/office/officeart/2005/8/layout/vList2"/>
    <dgm:cxn modelId="{3F11A577-6CCE-4F5C-A041-05D74A3341D8}" srcId="{3D82A936-2E09-41EF-98AB-1E8205D43AC5}" destId="{FC516443-3437-493D-87D0-57C8FD605ED0}" srcOrd="0" destOrd="0" parTransId="{D5FD55E3-76C1-4476-945B-A6C3E828FF65}" sibTransId="{AAB5E432-8570-4B01-9FB1-4B773B193DC8}"/>
    <dgm:cxn modelId="{E05D7921-DF4F-468A-9D33-3D95118781BD}" type="presOf" srcId="{3D82A936-2E09-41EF-98AB-1E8205D43AC5}" destId="{E221CDA6-0079-494E-A8B3-C674923426A7}" srcOrd="0" destOrd="0" presId="urn:microsoft.com/office/officeart/2005/8/layout/vList2"/>
    <dgm:cxn modelId="{5F37D777-EA12-44A5-AD55-A65763C00B94}" type="presParOf" srcId="{E221CDA6-0079-494E-A8B3-C674923426A7}" destId="{83C195D9-0461-4961-BDD3-FA9DC538CA6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6C833-5167-4708-BEA0-85EF71EE80FF}">
      <dsp:nvSpPr>
        <dsp:cNvPr id="0" name=""/>
        <dsp:cNvSpPr/>
      </dsp:nvSpPr>
      <dsp:spPr>
        <a:xfrm>
          <a:off x="0" y="0"/>
          <a:ext cx="8713788" cy="936000"/>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pl-PL" sz="3600" b="1" kern="1200" dirty="0" smtClean="0">
              <a:latin typeface="Calibri" pitchFamily="34" charset="0"/>
            </a:rPr>
            <a:t>1. Wyrobienie nawyku posłuszeństwa.</a:t>
          </a:r>
          <a:endParaRPr lang="pl-PL" sz="3600" b="1" kern="1200" dirty="0">
            <a:latin typeface="Calibri" pitchFamily="34" charset="0"/>
          </a:endParaRPr>
        </a:p>
      </dsp:txBody>
      <dsp:txXfrm>
        <a:off x="45692" y="45692"/>
        <a:ext cx="8622404" cy="8446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B9F86-E081-4E43-A8E0-D7EE23072A8E}">
      <dsp:nvSpPr>
        <dsp:cNvPr id="0" name=""/>
        <dsp:cNvSpPr/>
      </dsp:nvSpPr>
      <dsp:spPr>
        <a:xfrm>
          <a:off x="0" y="34541"/>
          <a:ext cx="8713787" cy="1003397"/>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pl-PL" sz="3200" b="1" kern="1200" dirty="0" smtClean="0">
              <a:latin typeface="Calibri" pitchFamily="34" charset="0"/>
            </a:rPr>
            <a:t>2. Utrwalenie pożytecznych przyzwyczajeń.</a:t>
          </a:r>
          <a:endParaRPr lang="pl-PL" sz="3200" b="1" kern="1200" dirty="0">
            <a:latin typeface="Calibri" pitchFamily="34" charset="0"/>
          </a:endParaRPr>
        </a:p>
      </dsp:txBody>
      <dsp:txXfrm>
        <a:off x="48982" y="83523"/>
        <a:ext cx="8615823" cy="905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6855F-F91F-49F0-93C0-DE847105AD51}">
      <dsp:nvSpPr>
        <dsp:cNvPr id="0" name=""/>
        <dsp:cNvSpPr/>
      </dsp:nvSpPr>
      <dsp:spPr>
        <a:xfrm>
          <a:off x="0" y="185"/>
          <a:ext cx="8229600" cy="849735"/>
        </a:xfrm>
        <a:prstGeom prst="roundRect">
          <a:avLst/>
        </a:prstGeom>
        <a:solidFill>
          <a:srgbClr val="B03B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pl-PL" sz="3600" b="1" kern="1200" dirty="0" smtClean="0"/>
            <a:t>3. </a:t>
          </a:r>
          <a:r>
            <a:rPr lang="pl-PL" sz="3600" b="1" kern="1200" dirty="0" smtClean="0">
              <a:latin typeface="Calibri" pitchFamily="34" charset="0"/>
            </a:rPr>
            <a:t>Rozmowa</a:t>
          </a:r>
          <a:r>
            <a:rPr lang="pl-PL" sz="3600" b="1" kern="1200" dirty="0" smtClean="0"/>
            <a:t> z dzieckiem.</a:t>
          </a:r>
          <a:endParaRPr lang="pl-PL" sz="3600" b="1" kern="1200" dirty="0"/>
        </a:p>
      </dsp:txBody>
      <dsp:txXfrm>
        <a:off x="41481" y="41666"/>
        <a:ext cx="8146638" cy="7667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C360D-3EE9-4920-93D2-DF123A11C04F}">
      <dsp:nvSpPr>
        <dsp:cNvPr id="0" name=""/>
        <dsp:cNvSpPr/>
      </dsp:nvSpPr>
      <dsp:spPr>
        <a:xfrm>
          <a:off x="0" y="115"/>
          <a:ext cx="8229600" cy="777867"/>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pl-PL" sz="3600" b="1" kern="1200" dirty="0" smtClean="0">
              <a:solidFill>
                <a:schemeClr val="tx1"/>
              </a:solidFill>
              <a:latin typeface="Calibri" pitchFamily="34" charset="0"/>
            </a:rPr>
            <a:t>4. Właściwy ubiór dziecka.</a:t>
          </a:r>
          <a:endParaRPr lang="pl-PL" sz="3600" b="1" kern="1200" dirty="0">
            <a:solidFill>
              <a:schemeClr val="tx1"/>
            </a:solidFill>
            <a:latin typeface="Calibri" pitchFamily="34" charset="0"/>
          </a:endParaRPr>
        </a:p>
      </dsp:txBody>
      <dsp:txXfrm>
        <a:off x="37972" y="38087"/>
        <a:ext cx="8153656" cy="7019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046B4-1B34-484D-BE9B-B0D33DB82CBE}">
      <dsp:nvSpPr>
        <dsp:cNvPr id="0" name=""/>
        <dsp:cNvSpPr/>
      </dsp:nvSpPr>
      <dsp:spPr>
        <a:xfrm>
          <a:off x="0" y="166"/>
          <a:ext cx="8642350" cy="1271278"/>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pl-PL" sz="3600" b="1" kern="1200" dirty="0" smtClean="0">
              <a:solidFill>
                <a:schemeClr val="bg1"/>
              </a:solidFill>
              <a:latin typeface="Calibri" pitchFamily="34" charset="0"/>
            </a:rPr>
            <a:t>5. Wybór drogi najbezpieczniejszej,  </a:t>
          </a:r>
          <a:br>
            <a:rPr lang="pl-PL" sz="3600" b="1" kern="1200" dirty="0" smtClean="0">
              <a:solidFill>
                <a:schemeClr val="bg1"/>
              </a:solidFill>
              <a:latin typeface="Calibri" pitchFamily="34" charset="0"/>
            </a:rPr>
          </a:br>
          <a:r>
            <a:rPr lang="pl-PL" sz="3600" b="1" kern="1200" dirty="0" smtClean="0">
              <a:solidFill>
                <a:schemeClr val="bg1"/>
              </a:solidFill>
              <a:latin typeface="Calibri" pitchFamily="34" charset="0"/>
            </a:rPr>
            <a:t>     a nie najkrótszej.</a:t>
          </a:r>
          <a:endParaRPr lang="pl-PL" sz="3600" b="1" kern="1200" dirty="0">
            <a:solidFill>
              <a:schemeClr val="bg1"/>
            </a:solidFill>
            <a:latin typeface="Calibri" pitchFamily="34" charset="0"/>
          </a:endParaRPr>
        </a:p>
      </dsp:txBody>
      <dsp:txXfrm>
        <a:off x="62059" y="62225"/>
        <a:ext cx="8518232" cy="11471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195D9-0461-4961-BDD3-FA9DC538CA66}">
      <dsp:nvSpPr>
        <dsp:cNvPr id="0" name=""/>
        <dsp:cNvSpPr/>
      </dsp:nvSpPr>
      <dsp:spPr>
        <a:xfrm>
          <a:off x="0" y="7424"/>
          <a:ext cx="8229600" cy="84240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pl-PL" sz="3300" b="1" kern="1200" dirty="0" smtClean="0"/>
            <a:t>6. </a:t>
          </a:r>
          <a:r>
            <a:rPr lang="pl-PL" sz="3600" b="1" kern="1200" dirty="0" smtClean="0">
              <a:latin typeface="Calibri" pitchFamily="34" charset="0"/>
            </a:rPr>
            <a:t>Trening</a:t>
          </a:r>
          <a:r>
            <a:rPr lang="pl-PL" sz="3300" b="1" kern="1200" dirty="0" smtClean="0"/>
            <a:t> </a:t>
          </a:r>
          <a:r>
            <a:rPr lang="pl-PL" sz="3600" b="1" kern="1200" dirty="0" smtClean="0">
              <a:latin typeface="Calibri" pitchFamily="34" charset="0"/>
            </a:rPr>
            <a:t>bezpiecznej</a:t>
          </a:r>
          <a:r>
            <a:rPr lang="pl-PL" sz="3300" b="1" kern="1200" dirty="0" smtClean="0"/>
            <a:t> drogi do szkoły.</a:t>
          </a:r>
          <a:endParaRPr lang="pl-PL" sz="3300" b="1" kern="1200" dirty="0"/>
        </a:p>
      </dsp:txBody>
      <dsp:txXfrm>
        <a:off x="41123" y="48547"/>
        <a:ext cx="8147354" cy="7601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259028-807E-4EB9-A7CD-27BDAE27709A}" type="datetimeFigureOut">
              <a:rPr lang="pl-PL" smtClean="0"/>
              <a:pPr/>
              <a:t>26.08.2020</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493FB8-2AD5-48EA-A236-7753E6F2C220}" type="slidenum">
              <a:rPr lang="pl-PL" smtClean="0"/>
              <a:pPr/>
              <a:t>‹#›</a:t>
            </a:fld>
            <a:endParaRPr lang="pl-PL"/>
          </a:p>
        </p:txBody>
      </p:sp>
    </p:spTree>
    <p:extLst>
      <p:ext uri="{BB962C8B-B14F-4D97-AF65-F5344CB8AC3E}">
        <p14:creationId xmlns:p14="http://schemas.microsoft.com/office/powerpoint/2010/main" val="1294108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96259"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altLang="pl-PL"/>
          </a:p>
        </p:txBody>
      </p:sp>
      <p:sp>
        <p:nvSpPr>
          <p:cNvPr id="96260"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2AE105-2A13-4C35-B766-4F7E68781EC2}" type="slidenum">
              <a:rPr lang="pl-PL">
                <a:solidFill>
                  <a:srgbClr val="000000"/>
                </a:solidFill>
              </a:rPr>
              <a:pPr/>
              <a:t>13</a:t>
            </a:fld>
            <a:endParaRPr lang="pl-PL">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C0C5699D-1D85-4FCE-A381-8193C54DB731}" type="datetimeFigureOut">
              <a:rPr lang="pl-PL" smtClean="0"/>
              <a:pPr/>
              <a:t>26.08.2020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81F086C-B940-4F4E-B184-8CA037945AB5}"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0C5699D-1D85-4FCE-A381-8193C54DB731}" type="datetimeFigureOut">
              <a:rPr lang="pl-PL" smtClean="0"/>
              <a:pPr/>
              <a:t>26.08.2020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81F086C-B940-4F4E-B184-8CA037945AB5}"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0C5699D-1D85-4FCE-A381-8193C54DB731}" type="datetimeFigureOut">
              <a:rPr lang="pl-PL" smtClean="0"/>
              <a:pPr/>
              <a:t>26.08.2020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81F086C-B940-4F4E-B184-8CA037945AB5}"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0C5699D-1D85-4FCE-A381-8193C54DB731}" type="datetimeFigureOut">
              <a:rPr lang="pl-PL" smtClean="0"/>
              <a:pPr/>
              <a:t>26.08.2020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81F086C-B940-4F4E-B184-8CA037945AB5}"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C0C5699D-1D85-4FCE-A381-8193C54DB731}" type="datetimeFigureOut">
              <a:rPr lang="pl-PL" smtClean="0"/>
              <a:pPr/>
              <a:t>26.08.2020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81F086C-B940-4F4E-B184-8CA037945AB5}"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C0C5699D-1D85-4FCE-A381-8193C54DB731}" type="datetimeFigureOut">
              <a:rPr lang="pl-PL" smtClean="0"/>
              <a:pPr/>
              <a:t>26.08.2020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81F086C-B940-4F4E-B184-8CA037945AB5}"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C0C5699D-1D85-4FCE-A381-8193C54DB731}" type="datetimeFigureOut">
              <a:rPr lang="pl-PL" smtClean="0"/>
              <a:pPr/>
              <a:t>26.08.2020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781F086C-B940-4F4E-B184-8CA037945AB5}"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C0C5699D-1D85-4FCE-A381-8193C54DB731}" type="datetimeFigureOut">
              <a:rPr lang="pl-PL" smtClean="0"/>
              <a:pPr/>
              <a:t>26.08.2020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781F086C-B940-4F4E-B184-8CA037945AB5}"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0C5699D-1D85-4FCE-A381-8193C54DB731}" type="datetimeFigureOut">
              <a:rPr lang="pl-PL" smtClean="0"/>
              <a:pPr/>
              <a:t>26.08.2020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781F086C-B940-4F4E-B184-8CA037945AB5}"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C0C5699D-1D85-4FCE-A381-8193C54DB731}" type="datetimeFigureOut">
              <a:rPr lang="pl-PL" smtClean="0"/>
              <a:pPr/>
              <a:t>26.08.2020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81F086C-B940-4F4E-B184-8CA037945AB5}"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C0C5699D-1D85-4FCE-A381-8193C54DB731}" type="datetimeFigureOut">
              <a:rPr lang="pl-PL" smtClean="0"/>
              <a:pPr/>
              <a:t>26.08.2020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81F086C-B940-4F4E-B184-8CA037945AB5}"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5699D-1D85-4FCE-A381-8193C54DB731}" type="datetimeFigureOut">
              <a:rPr lang="pl-PL" smtClean="0"/>
              <a:pPr/>
              <a:t>26.08.2020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1F086C-B940-4F4E-B184-8CA037945AB5}"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1.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 Target="slide9.xml"/><Relationship Id="rId7" Type="http://schemas.openxmlformats.org/officeDocument/2006/relationships/image" Target="../media/image4.jpeg"/><Relationship Id="rId2" Type="http://schemas.openxmlformats.org/officeDocument/2006/relationships/slide" Target="slide8.xml"/><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slide" Target="slide11.xml"/><Relationship Id="rId4" Type="http://schemas.openxmlformats.org/officeDocument/2006/relationships/slide" Target="slide10.xml"/><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xml"/><Relationship Id="rId7" Type="http://schemas.openxmlformats.org/officeDocument/2006/relationships/slide" Target="slide5.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4.xml"/><Relationship Id="rId7" Type="http://schemas.openxmlformats.org/officeDocument/2006/relationships/image" Target="../media/image9.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e tekstowe 6"/>
          <p:cNvSpPr txBox="1">
            <a:spLocks noChangeArrowheads="1"/>
          </p:cNvSpPr>
          <p:nvPr/>
        </p:nvSpPr>
        <p:spPr bwMode="auto">
          <a:xfrm>
            <a:off x="323528" y="188640"/>
            <a:ext cx="8640960" cy="1785104"/>
          </a:xfrm>
          <a:prstGeom prst="rect">
            <a:avLst/>
          </a:prstGeom>
          <a:solidFill>
            <a:srgbClr val="006699"/>
          </a:solidFill>
          <a:ln w="9525">
            <a:noFill/>
            <a:miter lim="800000"/>
            <a:headEnd/>
            <a:tailEnd/>
          </a:ln>
        </p:spPr>
        <p:txBody>
          <a:bodyPr wrap="square">
            <a:spAutoFit/>
          </a:bodyPr>
          <a:lstStyle/>
          <a:p>
            <a:pPr algn="ctr">
              <a:defRPr/>
            </a:pPr>
            <a:r>
              <a:rPr lang="pl-PL" sz="3600" b="1" dirty="0" smtClean="0">
                <a:solidFill>
                  <a:schemeClr val="bg1"/>
                </a:solidFill>
                <a:latin typeface="Calibri" pitchFamily="34" charset="0"/>
              </a:rPr>
              <a:t>R</a:t>
            </a:r>
            <a:r>
              <a:rPr lang="pl-PL" sz="4400" b="1" dirty="0" smtClean="0">
                <a:solidFill>
                  <a:schemeClr val="bg1"/>
                </a:solidFill>
                <a:latin typeface="Calibri" pitchFamily="34" charset="0"/>
              </a:rPr>
              <a:t>O</a:t>
            </a:r>
            <a:r>
              <a:rPr lang="pl-PL" sz="2800" b="1" dirty="0" smtClean="0">
                <a:solidFill>
                  <a:schemeClr val="bg1"/>
                </a:solidFill>
                <a:latin typeface="Calibri" pitchFamily="34" charset="0"/>
              </a:rPr>
              <a:t>D</a:t>
            </a:r>
            <a:r>
              <a:rPr lang="pl-PL" sz="3600" b="1" dirty="0" smtClean="0">
                <a:solidFill>
                  <a:schemeClr val="bg1"/>
                </a:solidFill>
                <a:latin typeface="Calibri" pitchFamily="34" charset="0"/>
              </a:rPr>
              <a:t>ZI</a:t>
            </a:r>
            <a:r>
              <a:rPr lang="pl-PL" sz="2800" b="1" dirty="0" smtClean="0">
                <a:solidFill>
                  <a:schemeClr val="bg1"/>
                </a:solidFill>
                <a:latin typeface="Calibri" pitchFamily="34" charset="0"/>
              </a:rPr>
              <a:t>C</a:t>
            </a:r>
            <a:r>
              <a:rPr lang="pl-PL" sz="3600" b="1" dirty="0" smtClean="0">
                <a:solidFill>
                  <a:schemeClr val="bg1"/>
                </a:solidFill>
                <a:latin typeface="Calibri" pitchFamily="34" charset="0"/>
              </a:rPr>
              <a:t>    </a:t>
            </a:r>
            <a:r>
              <a:rPr lang="pl-PL" sz="4400" b="1" dirty="0" smtClean="0">
                <a:solidFill>
                  <a:schemeClr val="bg1"/>
                </a:solidFill>
                <a:latin typeface="Calibri" pitchFamily="34" charset="0"/>
              </a:rPr>
              <a:t>J</a:t>
            </a:r>
            <a:r>
              <a:rPr lang="pl-PL" sz="3600" b="1" dirty="0" smtClean="0">
                <a:solidFill>
                  <a:schemeClr val="bg1"/>
                </a:solidFill>
                <a:latin typeface="Calibri" pitchFamily="34" charset="0"/>
              </a:rPr>
              <a:t>E</a:t>
            </a:r>
            <a:r>
              <a:rPr lang="pl-PL" sz="2800" b="1" dirty="0" smtClean="0">
                <a:solidFill>
                  <a:schemeClr val="bg1"/>
                </a:solidFill>
                <a:latin typeface="Calibri" pitchFamily="34" charset="0"/>
              </a:rPr>
              <a:t>S</a:t>
            </a:r>
            <a:r>
              <a:rPr lang="pl-PL" sz="3600" b="1" dirty="0" smtClean="0">
                <a:solidFill>
                  <a:schemeClr val="bg1"/>
                </a:solidFill>
                <a:latin typeface="Calibri" pitchFamily="34" charset="0"/>
              </a:rPr>
              <a:t>T </a:t>
            </a:r>
          </a:p>
          <a:p>
            <a:pPr algn="ctr">
              <a:defRPr/>
            </a:pPr>
            <a:r>
              <a:rPr lang="pl-PL" sz="5400" b="1" dirty="0" smtClean="0">
                <a:solidFill>
                  <a:srgbClr val="FFFF00"/>
                </a:solidFill>
                <a:latin typeface="Calibri" pitchFamily="34" charset="0"/>
              </a:rPr>
              <a:t>N</a:t>
            </a:r>
            <a:r>
              <a:rPr lang="pl-PL" sz="6600" b="1" dirty="0" smtClean="0">
                <a:solidFill>
                  <a:srgbClr val="FFFF00"/>
                </a:solidFill>
                <a:latin typeface="Calibri" pitchFamily="34" charset="0"/>
              </a:rPr>
              <a:t>A</a:t>
            </a:r>
            <a:r>
              <a:rPr lang="pl-PL" sz="4400" b="1" dirty="0" smtClean="0">
                <a:solidFill>
                  <a:srgbClr val="FFFF00"/>
                </a:solidFill>
                <a:latin typeface="Calibri" pitchFamily="34" charset="0"/>
              </a:rPr>
              <a:t>J</a:t>
            </a:r>
            <a:r>
              <a:rPr lang="pl-PL" sz="3600" b="1" dirty="0" smtClean="0">
                <a:solidFill>
                  <a:srgbClr val="FFFF00"/>
                </a:solidFill>
                <a:latin typeface="Calibri" pitchFamily="34" charset="0"/>
              </a:rPr>
              <a:t>W</a:t>
            </a:r>
            <a:r>
              <a:rPr lang="pl-PL" sz="6000" b="1" dirty="0" smtClean="0">
                <a:solidFill>
                  <a:srgbClr val="FFFF00"/>
                </a:solidFill>
                <a:latin typeface="Calibri" pitchFamily="34" charset="0"/>
              </a:rPr>
              <a:t>A</a:t>
            </a:r>
            <a:r>
              <a:rPr lang="pl-PL" sz="5400" b="1" dirty="0" smtClean="0">
                <a:solidFill>
                  <a:srgbClr val="FFFF00"/>
                </a:solidFill>
                <a:latin typeface="Calibri" pitchFamily="34" charset="0"/>
              </a:rPr>
              <a:t>Ż</a:t>
            </a:r>
            <a:r>
              <a:rPr lang="pl-PL" sz="6600" b="1" dirty="0" smtClean="0">
                <a:solidFill>
                  <a:srgbClr val="FFFF00"/>
                </a:solidFill>
                <a:latin typeface="Calibri" pitchFamily="34" charset="0"/>
              </a:rPr>
              <a:t>N</a:t>
            </a:r>
            <a:r>
              <a:rPr lang="pl-PL" sz="5400" b="1" dirty="0" smtClean="0">
                <a:solidFill>
                  <a:srgbClr val="FFFF00"/>
                </a:solidFill>
                <a:latin typeface="Calibri" pitchFamily="34" charset="0"/>
              </a:rPr>
              <a:t>I</a:t>
            </a:r>
            <a:r>
              <a:rPr lang="pl-PL" sz="4400" b="1" dirty="0" smtClean="0">
                <a:solidFill>
                  <a:srgbClr val="FFFF00"/>
                </a:solidFill>
                <a:latin typeface="Calibri" pitchFamily="34" charset="0"/>
              </a:rPr>
              <a:t>E</a:t>
            </a:r>
            <a:r>
              <a:rPr lang="pl-PL" sz="5400" b="1" dirty="0" smtClean="0">
                <a:solidFill>
                  <a:srgbClr val="FFFF00"/>
                </a:solidFill>
                <a:latin typeface="Calibri" pitchFamily="34" charset="0"/>
              </a:rPr>
              <a:t>J</a:t>
            </a:r>
            <a:r>
              <a:rPr lang="pl-PL" sz="4400" b="1" dirty="0" smtClean="0">
                <a:solidFill>
                  <a:srgbClr val="FFFF00"/>
                </a:solidFill>
                <a:latin typeface="Calibri" pitchFamily="34" charset="0"/>
              </a:rPr>
              <a:t>S</a:t>
            </a:r>
            <a:r>
              <a:rPr lang="pl-PL" sz="6600" b="1" dirty="0" smtClean="0">
                <a:solidFill>
                  <a:srgbClr val="FFFF00"/>
                </a:solidFill>
                <a:latin typeface="Calibri" pitchFamily="34" charset="0"/>
              </a:rPr>
              <a:t>Z</a:t>
            </a:r>
            <a:r>
              <a:rPr lang="pl-PL" sz="5400" b="1" dirty="0" smtClean="0">
                <a:solidFill>
                  <a:srgbClr val="FFFF00"/>
                </a:solidFill>
                <a:latin typeface="Calibri" pitchFamily="34" charset="0"/>
              </a:rPr>
              <a:t>Y</a:t>
            </a:r>
            <a:endParaRPr lang="pl-PL" sz="4800" b="1" dirty="0">
              <a:ln w="50800"/>
              <a:solidFill>
                <a:prstClr val="white"/>
              </a:solidFill>
              <a:effectLst>
                <a:outerShdw blurRad="38100" dist="38100" dir="2700000" algn="tl">
                  <a:srgbClr val="000000">
                    <a:alpha val="43137"/>
                  </a:srgbClr>
                </a:outerShdw>
              </a:effectLst>
              <a:latin typeface="Calibri" pitchFamily="34" charset="0"/>
            </a:endParaRPr>
          </a:p>
        </p:txBody>
      </p:sp>
      <p:sp>
        <p:nvSpPr>
          <p:cNvPr id="10" name="Prostokąt 9"/>
          <p:cNvSpPr/>
          <p:nvPr/>
        </p:nvSpPr>
        <p:spPr>
          <a:xfrm>
            <a:off x="359185" y="6021288"/>
            <a:ext cx="8425631" cy="646331"/>
          </a:xfrm>
          <a:prstGeom prst="rect">
            <a:avLst/>
          </a:prstGeom>
        </p:spPr>
        <p:txBody>
          <a:bodyPr wrap="square">
            <a:spAutoFit/>
          </a:bodyPr>
          <a:lstStyle/>
          <a:p>
            <a:pPr algn="ctr"/>
            <a:r>
              <a:rPr lang="pl-PL" sz="3600" b="1" dirty="0" smtClean="0">
                <a:solidFill>
                  <a:srgbClr val="002060"/>
                </a:solidFill>
              </a:rPr>
              <a:t>czyli</a:t>
            </a:r>
            <a:r>
              <a:rPr lang="pl-PL" b="1" dirty="0" smtClean="0">
                <a:solidFill>
                  <a:srgbClr val="002060"/>
                </a:solidFill>
              </a:rPr>
              <a:t>…</a:t>
            </a:r>
            <a:endParaRPr lang="pl-PL" b="1" dirty="0">
              <a:solidFill>
                <a:srgbClr val="002060"/>
              </a:solidFill>
            </a:endParaRPr>
          </a:p>
        </p:txBody>
      </p:sp>
      <p:pic>
        <p:nvPicPr>
          <p:cNvPr id="94210" name="Picture 2" descr="https://ichef.bbci.co.uk/childrens-responsive-ichef-live/r/640/1x/cbeebies/scooter_safety_article_hold_hands_crossing_road.jpg"/>
          <p:cNvPicPr>
            <a:picLocks noChangeAspect="1" noChangeArrowheads="1"/>
          </p:cNvPicPr>
          <p:nvPr/>
        </p:nvPicPr>
        <p:blipFill>
          <a:blip r:embed="rId2" cstate="print"/>
          <a:srcRect/>
          <a:stretch>
            <a:fillRect/>
          </a:stretch>
        </p:blipFill>
        <p:spPr bwMode="auto">
          <a:xfrm>
            <a:off x="1403648" y="2376263"/>
            <a:ext cx="6096000" cy="342900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50825" y="357189"/>
          <a:ext cx="8642350" cy="1271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269" name="Podtytuł 2"/>
          <p:cNvSpPr txBox="1">
            <a:spLocks/>
          </p:cNvSpPr>
          <p:nvPr/>
        </p:nvSpPr>
        <p:spPr bwMode="auto">
          <a:xfrm>
            <a:off x="467544" y="1988840"/>
            <a:ext cx="82800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225425" eaLnBrk="0" hangingPunct="0">
              <a:defRPr>
                <a:solidFill>
                  <a:schemeClr val="tx1"/>
                </a:solidFill>
                <a:latin typeface="Arial" charset="0"/>
                <a:cs typeface="Arial" charset="0"/>
              </a:defRPr>
            </a:lvl1pPr>
            <a:lvl2pPr marL="742950" indent="-285750" defTabSz="225425" eaLnBrk="0" hangingPunct="0">
              <a:defRPr>
                <a:solidFill>
                  <a:schemeClr val="tx1"/>
                </a:solidFill>
                <a:latin typeface="Arial" charset="0"/>
                <a:cs typeface="Arial" charset="0"/>
              </a:defRPr>
            </a:lvl2pPr>
            <a:lvl3pPr marL="1143000" indent="-228600" defTabSz="225425" eaLnBrk="0" hangingPunct="0">
              <a:defRPr>
                <a:solidFill>
                  <a:schemeClr val="tx1"/>
                </a:solidFill>
                <a:latin typeface="Arial" charset="0"/>
                <a:cs typeface="Arial" charset="0"/>
              </a:defRPr>
            </a:lvl3pPr>
            <a:lvl4pPr marL="1600200" indent="-228600" defTabSz="225425" eaLnBrk="0" hangingPunct="0">
              <a:defRPr>
                <a:solidFill>
                  <a:schemeClr val="tx1"/>
                </a:solidFill>
                <a:latin typeface="Arial" charset="0"/>
                <a:cs typeface="Arial" charset="0"/>
              </a:defRPr>
            </a:lvl4pPr>
            <a:lvl5pPr marL="2057400" indent="-228600" defTabSz="225425" eaLnBrk="0" hangingPunct="0">
              <a:defRPr>
                <a:solidFill>
                  <a:schemeClr val="tx1"/>
                </a:solidFill>
                <a:latin typeface="Arial" charset="0"/>
                <a:cs typeface="Arial" charset="0"/>
              </a:defRPr>
            </a:lvl5pPr>
            <a:lvl6pPr marL="2514600" indent="-228600" defTabSz="225425" eaLnBrk="0" fontAlgn="base" hangingPunct="0">
              <a:spcBef>
                <a:spcPct val="0"/>
              </a:spcBef>
              <a:spcAft>
                <a:spcPct val="0"/>
              </a:spcAft>
              <a:defRPr>
                <a:solidFill>
                  <a:schemeClr val="tx1"/>
                </a:solidFill>
                <a:latin typeface="Arial" charset="0"/>
                <a:cs typeface="Arial" charset="0"/>
              </a:defRPr>
            </a:lvl6pPr>
            <a:lvl7pPr marL="2971800" indent="-228600" defTabSz="225425" eaLnBrk="0" fontAlgn="base" hangingPunct="0">
              <a:spcBef>
                <a:spcPct val="0"/>
              </a:spcBef>
              <a:spcAft>
                <a:spcPct val="0"/>
              </a:spcAft>
              <a:defRPr>
                <a:solidFill>
                  <a:schemeClr val="tx1"/>
                </a:solidFill>
                <a:latin typeface="Arial" charset="0"/>
                <a:cs typeface="Arial" charset="0"/>
              </a:defRPr>
            </a:lvl7pPr>
            <a:lvl8pPr marL="3429000" indent="-228600" defTabSz="225425" eaLnBrk="0" fontAlgn="base" hangingPunct="0">
              <a:spcBef>
                <a:spcPct val="0"/>
              </a:spcBef>
              <a:spcAft>
                <a:spcPct val="0"/>
              </a:spcAft>
              <a:defRPr>
                <a:solidFill>
                  <a:schemeClr val="tx1"/>
                </a:solidFill>
                <a:latin typeface="Arial" charset="0"/>
                <a:cs typeface="Arial" charset="0"/>
              </a:defRPr>
            </a:lvl8pPr>
            <a:lvl9pPr marL="3886200" indent="-228600" defTabSz="225425"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Char char="•"/>
            </a:pPr>
            <a:r>
              <a:rPr lang="pl-PL" altLang="pl-PL" sz="2400" b="1" dirty="0">
                <a:solidFill>
                  <a:srgbClr val="002060"/>
                </a:solidFill>
                <a:latin typeface="Calibri" pitchFamily="34" charset="0"/>
              </a:rPr>
              <a:t>Jeżeli polecamy dziecku załatwianie sprawunków, warto przypomnieć </a:t>
            </a:r>
            <a:r>
              <a:rPr lang="pl-PL" altLang="pl-PL" sz="2400" b="1" dirty="0" smtClean="0">
                <a:solidFill>
                  <a:srgbClr val="002060"/>
                </a:solidFill>
                <a:latin typeface="Calibri" pitchFamily="34" charset="0"/>
              </a:rPr>
              <a:t>i </a:t>
            </a:r>
            <a:r>
              <a:rPr lang="pl-PL" altLang="pl-PL" sz="2400" b="1" dirty="0">
                <a:solidFill>
                  <a:srgbClr val="002060"/>
                </a:solidFill>
                <a:latin typeface="Calibri" pitchFamily="34" charset="0"/>
              </a:rPr>
              <a:t>przeanalizować z dzieckiem </a:t>
            </a:r>
            <a:r>
              <a:rPr lang="pl-PL" altLang="pl-PL" sz="2400" b="1" dirty="0" smtClean="0">
                <a:solidFill>
                  <a:srgbClr val="002060"/>
                </a:solidFill>
                <a:latin typeface="Calibri" pitchFamily="34" charset="0"/>
              </a:rPr>
              <a:t>trudności </a:t>
            </a:r>
            <a:r>
              <a:rPr lang="pl-PL" altLang="pl-PL" sz="2400" b="1" dirty="0">
                <a:solidFill>
                  <a:srgbClr val="002060"/>
                </a:solidFill>
                <a:latin typeface="Calibri" pitchFamily="34" charset="0"/>
              </a:rPr>
              <a:t>na jakie może natrafić na ulicy.</a:t>
            </a:r>
          </a:p>
          <a:p>
            <a:pPr eaLnBrk="1" hangingPunct="1">
              <a:spcBef>
                <a:spcPct val="20000"/>
              </a:spcBef>
              <a:buFont typeface="Arial" charset="0"/>
              <a:buChar char="•"/>
            </a:pPr>
            <a:endParaRPr lang="pl-PL" altLang="pl-PL" sz="1400" b="1" dirty="0">
              <a:solidFill>
                <a:srgbClr val="002060"/>
              </a:solidFill>
              <a:latin typeface="Calibri" pitchFamily="34" charset="0"/>
            </a:endParaRPr>
          </a:p>
          <a:p>
            <a:pPr eaLnBrk="1" hangingPunct="1">
              <a:spcBef>
                <a:spcPct val="20000"/>
              </a:spcBef>
              <a:buFont typeface="Arial" charset="0"/>
              <a:buChar char="•"/>
            </a:pPr>
            <a:r>
              <a:rPr lang="pl-PL" altLang="pl-PL" sz="2400" b="1" dirty="0">
                <a:solidFill>
                  <a:srgbClr val="002060"/>
                </a:solidFill>
                <a:latin typeface="Calibri" pitchFamily="34" charset="0"/>
              </a:rPr>
              <a:t>Ze względów bezpieczeństwa warto wybrać sklep nawet dalszy, ale </a:t>
            </a:r>
            <a:r>
              <a:rPr lang="pl-PL" altLang="pl-PL" sz="2400" b="1" dirty="0" smtClean="0">
                <a:solidFill>
                  <a:srgbClr val="002060"/>
                </a:solidFill>
                <a:latin typeface="Calibri" pitchFamily="34" charset="0"/>
              </a:rPr>
              <a:t>zlokalizowany </a:t>
            </a:r>
            <a:r>
              <a:rPr lang="pl-PL" altLang="pl-PL" sz="2400" b="1" dirty="0">
                <a:solidFill>
                  <a:srgbClr val="002060"/>
                </a:solidFill>
                <a:latin typeface="Calibri" pitchFamily="34" charset="0"/>
              </a:rPr>
              <a:t>po tej samej stronie ulicy, po której mieszkamy.</a:t>
            </a:r>
          </a:p>
        </p:txBody>
      </p:sp>
      <p:sp>
        <p:nvSpPr>
          <p:cNvPr id="6" name="Symbol zastępczy numeru slajdu 5"/>
          <p:cNvSpPr>
            <a:spLocks noGrp="1"/>
          </p:cNvSpPr>
          <p:nvPr>
            <p:ph type="sldNum" sz="quarter" idx="12"/>
          </p:nvPr>
        </p:nvSpPr>
        <p:spPr/>
        <p:txBody>
          <a:bodyPr/>
          <a:lstStyle/>
          <a:p>
            <a:pPr>
              <a:defRPr/>
            </a:pPr>
            <a:fld id="{DC24F67D-2362-4CB0-A37A-CEF7AB58B145}" type="slidenum">
              <a:rPr lang="pl-PL" altLang="pl-PL" smtClean="0"/>
              <a:pPr>
                <a:defRPr/>
              </a:pPr>
              <a:t>10</a:t>
            </a:fld>
            <a:endParaRPr lang="pl-PL" altLang="pl-PL" dirty="0"/>
          </a:p>
        </p:txBody>
      </p:sp>
      <p:pic>
        <p:nvPicPr>
          <p:cNvPr id="4098" name="Picture 2" descr="http://happinessishereblog.com/wp-content/uploads/2015/09/road01.jpg"/>
          <p:cNvPicPr>
            <a:picLocks noChangeAspect="1" noChangeArrowheads="1"/>
          </p:cNvPicPr>
          <p:nvPr/>
        </p:nvPicPr>
        <p:blipFill>
          <a:blip r:embed="rId7" cstate="print"/>
          <a:srcRect/>
          <a:stretch>
            <a:fillRect/>
          </a:stretch>
        </p:blipFill>
        <p:spPr bwMode="auto">
          <a:xfrm>
            <a:off x="5215028" y="4500570"/>
            <a:ext cx="2895824" cy="1928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28625" y="333375"/>
          <a:ext cx="8229600" cy="85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293" name="Symbol zastępczy zawartości 2"/>
          <p:cNvSpPr>
            <a:spLocks noGrp="1"/>
          </p:cNvSpPr>
          <p:nvPr>
            <p:ph idx="1"/>
          </p:nvPr>
        </p:nvSpPr>
        <p:spPr>
          <a:xfrm>
            <a:off x="285720" y="1357298"/>
            <a:ext cx="8501122" cy="3312368"/>
          </a:xfrm>
        </p:spPr>
        <p:txBody>
          <a:bodyPr>
            <a:noAutofit/>
          </a:bodyPr>
          <a:lstStyle/>
          <a:p>
            <a:pPr eaLnBrk="1" hangingPunct="1">
              <a:buClrTx/>
            </a:pPr>
            <a:r>
              <a:rPr lang="pl-PL" altLang="pl-PL" sz="2400" b="1" dirty="0" smtClean="0">
                <a:solidFill>
                  <a:srgbClr val="002060"/>
                </a:solidFill>
                <a:ea typeface="Verdana" pitchFamily="34" charset="0"/>
                <a:cs typeface="Verdana" pitchFamily="34" charset="0"/>
              </a:rPr>
              <a:t>Przez pewien czas znaczna część rodziców odprowadza dziecko do szkoły. Warto wtedy omówić z nim miejsca niebezpieczne starając się jednocześnie, by poznało </a:t>
            </a:r>
            <a:br>
              <a:rPr lang="pl-PL" altLang="pl-PL" sz="2400" b="1" dirty="0" smtClean="0">
                <a:solidFill>
                  <a:srgbClr val="002060"/>
                </a:solidFill>
                <a:ea typeface="Verdana" pitchFamily="34" charset="0"/>
                <a:cs typeface="Verdana" pitchFamily="34" charset="0"/>
              </a:rPr>
            </a:br>
            <a:r>
              <a:rPr lang="pl-PL" altLang="pl-PL" sz="2400" b="1" dirty="0" smtClean="0">
                <a:solidFill>
                  <a:srgbClr val="002060"/>
                </a:solidFill>
                <a:ea typeface="Verdana" pitchFamily="34" charset="0"/>
                <a:cs typeface="Verdana" pitchFamily="34" charset="0"/>
              </a:rPr>
              <a:t>i zapamiętało całą trasę.</a:t>
            </a:r>
          </a:p>
          <a:p>
            <a:pPr eaLnBrk="1" hangingPunct="1">
              <a:buClrTx/>
            </a:pPr>
            <a:endParaRPr lang="pl-PL" altLang="pl-PL" sz="1400" b="1" dirty="0" smtClean="0">
              <a:solidFill>
                <a:srgbClr val="002060"/>
              </a:solidFill>
              <a:ea typeface="Verdana" pitchFamily="34" charset="0"/>
              <a:cs typeface="Verdana" pitchFamily="34" charset="0"/>
            </a:endParaRPr>
          </a:p>
          <a:p>
            <a:pPr eaLnBrk="1" hangingPunct="1">
              <a:buClrTx/>
            </a:pPr>
            <a:r>
              <a:rPr lang="pl-PL" altLang="pl-PL" sz="2400" b="1" dirty="0" smtClean="0">
                <a:solidFill>
                  <a:srgbClr val="002060"/>
                </a:solidFill>
                <a:ea typeface="Verdana" pitchFamily="34" charset="0"/>
                <a:cs typeface="Verdana" pitchFamily="34" charset="0"/>
              </a:rPr>
              <a:t>Gdy nadejdzie moment, że zaczynamy wysyłać dziecko samo do szkoły, trzeba się starać by nasz uczeń wychodził odpowiednio wcześnie, miał dość czasu na drogę, nie musiał się spieszyć i biec.</a:t>
            </a:r>
          </a:p>
          <a:p>
            <a:pPr eaLnBrk="1" hangingPunct="1">
              <a:buClrTx/>
            </a:pPr>
            <a:endParaRPr lang="pl-PL" altLang="pl-PL" sz="1400" b="1" dirty="0" smtClean="0">
              <a:solidFill>
                <a:srgbClr val="002060"/>
              </a:solidFill>
              <a:ea typeface="Verdana" pitchFamily="34" charset="0"/>
              <a:cs typeface="Verdana" pitchFamily="34" charset="0"/>
            </a:endParaRPr>
          </a:p>
          <a:p>
            <a:pPr eaLnBrk="1" hangingPunct="1">
              <a:buClrTx/>
            </a:pPr>
            <a:r>
              <a:rPr lang="pl-PL" altLang="pl-PL" sz="2400" b="1" dirty="0" smtClean="0">
                <a:solidFill>
                  <a:srgbClr val="002060"/>
                </a:solidFill>
                <a:ea typeface="Verdana" pitchFamily="34" charset="0"/>
                <a:cs typeface="Verdana" pitchFamily="34" charset="0"/>
              </a:rPr>
              <a:t>Warto przypominać dziecku, że w sytuacjach</a:t>
            </a:r>
            <a:br>
              <a:rPr lang="pl-PL" altLang="pl-PL" sz="2400" b="1" dirty="0" smtClean="0">
                <a:solidFill>
                  <a:srgbClr val="002060"/>
                </a:solidFill>
                <a:ea typeface="Verdana" pitchFamily="34" charset="0"/>
                <a:cs typeface="Verdana" pitchFamily="34" charset="0"/>
              </a:rPr>
            </a:br>
            <a:r>
              <a:rPr lang="pl-PL" altLang="pl-PL" sz="2400" b="1" dirty="0" smtClean="0">
                <a:solidFill>
                  <a:srgbClr val="002060"/>
                </a:solidFill>
                <a:ea typeface="Verdana" pitchFamily="34" charset="0"/>
                <a:cs typeface="Verdana" pitchFamily="34" charset="0"/>
              </a:rPr>
              <a:t>awaryjnych najważniejsze jest bezpieczne</a:t>
            </a:r>
            <a:br>
              <a:rPr lang="pl-PL" altLang="pl-PL" sz="2400" b="1" dirty="0" smtClean="0">
                <a:solidFill>
                  <a:srgbClr val="002060"/>
                </a:solidFill>
                <a:ea typeface="Verdana" pitchFamily="34" charset="0"/>
                <a:cs typeface="Verdana" pitchFamily="34" charset="0"/>
              </a:rPr>
            </a:br>
            <a:r>
              <a:rPr lang="pl-PL" altLang="pl-PL" sz="2400" b="1" dirty="0" smtClean="0">
                <a:solidFill>
                  <a:srgbClr val="002060"/>
                </a:solidFill>
                <a:ea typeface="Verdana" pitchFamily="34" charset="0"/>
                <a:cs typeface="Verdana" pitchFamily="34" charset="0"/>
              </a:rPr>
              <a:t>dotarcie do celu, nawet za cenę spóźnienia</a:t>
            </a:r>
            <a:br>
              <a:rPr lang="pl-PL" altLang="pl-PL" sz="2400" b="1" dirty="0" smtClean="0">
                <a:solidFill>
                  <a:srgbClr val="002060"/>
                </a:solidFill>
                <a:ea typeface="Verdana" pitchFamily="34" charset="0"/>
                <a:cs typeface="Verdana" pitchFamily="34" charset="0"/>
              </a:rPr>
            </a:br>
            <a:r>
              <a:rPr lang="pl-PL" altLang="pl-PL" sz="2400" b="1" dirty="0" smtClean="0">
                <a:solidFill>
                  <a:srgbClr val="002060"/>
                </a:solidFill>
                <a:ea typeface="Verdana" pitchFamily="34" charset="0"/>
                <a:cs typeface="Verdana" pitchFamily="34" charset="0"/>
              </a:rPr>
              <a:t>się do szkoły.</a:t>
            </a:r>
            <a:endParaRPr lang="pl-PL" altLang="pl-PL" sz="2400" b="1" dirty="0" smtClean="0">
              <a:solidFill>
                <a:srgbClr val="002060"/>
              </a:solidFill>
            </a:endParaRPr>
          </a:p>
        </p:txBody>
      </p:sp>
      <p:sp>
        <p:nvSpPr>
          <p:cNvPr id="6" name="Symbol zastępczy numeru slajdu 5"/>
          <p:cNvSpPr>
            <a:spLocks noGrp="1"/>
          </p:cNvSpPr>
          <p:nvPr>
            <p:ph type="sldNum" sz="quarter" idx="12"/>
          </p:nvPr>
        </p:nvSpPr>
        <p:spPr/>
        <p:txBody>
          <a:bodyPr/>
          <a:lstStyle/>
          <a:p>
            <a:pPr>
              <a:defRPr/>
            </a:pPr>
            <a:fld id="{DC24F67D-2362-4CB0-A37A-CEF7AB58B145}" type="slidenum">
              <a:rPr lang="pl-PL" altLang="pl-PL" smtClean="0"/>
              <a:pPr>
                <a:defRPr/>
              </a:pPr>
              <a:t>11</a:t>
            </a:fld>
            <a:endParaRPr lang="pl-PL" altLang="pl-PL" dirty="0"/>
          </a:p>
        </p:txBody>
      </p:sp>
      <p:pic>
        <p:nvPicPr>
          <p:cNvPr id="7" name="Picture 2" descr="Mother and son crossing road"/>
          <p:cNvPicPr>
            <a:picLocks noChangeAspect="1" noChangeArrowheads="1"/>
          </p:cNvPicPr>
          <p:nvPr/>
        </p:nvPicPr>
        <p:blipFill>
          <a:blip r:embed="rId7" cstate="print"/>
          <a:srcRect r="9031"/>
          <a:stretch>
            <a:fillRect/>
          </a:stretch>
        </p:blipFill>
        <p:spPr bwMode="auto">
          <a:xfrm>
            <a:off x="6572264" y="4714884"/>
            <a:ext cx="2357454" cy="15492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stokąt 9"/>
          <p:cNvSpPr/>
          <p:nvPr/>
        </p:nvSpPr>
        <p:spPr>
          <a:xfrm>
            <a:off x="395536" y="737409"/>
            <a:ext cx="8425631" cy="1323439"/>
          </a:xfrm>
          <a:prstGeom prst="rect">
            <a:avLst/>
          </a:prstGeom>
        </p:spPr>
        <p:txBody>
          <a:bodyPr wrap="square">
            <a:spAutoFit/>
          </a:bodyPr>
          <a:lstStyle/>
          <a:p>
            <a:pPr algn="ctr"/>
            <a:r>
              <a:rPr lang="pl-PL" sz="7200" b="1" dirty="0" smtClean="0">
                <a:solidFill>
                  <a:srgbClr val="002060"/>
                </a:solidFill>
              </a:rPr>
              <a:t>C</a:t>
            </a:r>
            <a:r>
              <a:rPr lang="pl-PL" sz="4800" b="1" dirty="0" smtClean="0">
                <a:solidFill>
                  <a:srgbClr val="002060"/>
                </a:solidFill>
              </a:rPr>
              <a:t>z</a:t>
            </a:r>
            <a:r>
              <a:rPr lang="pl-PL" sz="6600" b="1" dirty="0" smtClean="0">
                <a:solidFill>
                  <a:srgbClr val="002060"/>
                </a:solidFill>
              </a:rPr>
              <a:t>y</a:t>
            </a:r>
            <a:r>
              <a:rPr lang="pl-PL" sz="4800" b="1" dirty="0" smtClean="0">
                <a:solidFill>
                  <a:srgbClr val="002060"/>
                </a:solidFill>
              </a:rPr>
              <a:t> </a:t>
            </a:r>
            <a:r>
              <a:rPr lang="pl-PL" sz="7200" b="1" dirty="0" smtClean="0">
                <a:solidFill>
                  <a:srgbClr val="002060"/>
                </a:solidFill>
              </a:rPr>
              <a:t>t</a:t>
            </a:r>
            <a:r>
              <a:rPr lang="pl-PL" sz="4800" b="1" dirty="0" smtClean="0">
                <a:solidFill>
                  <a:srgbClr val="002060"/>
                </a:solidFill>
              </a:rPr>
              <a:t>o </a:t>
            </a:r>
            <a:r>
              <a:rPr lang="pl-PL" sz="3600" b="1" dirty="0" smtClean="0">
                <a:solidFill>
                  <a:srgbClr val="002060"/>
                </a:solidFill>
              </a:rPr>
              <a:t>n</a:t>
            </a:r>
            <a:r>
              <a:rPr lang="pl-PL" sz="4800" b="1" dirty="0" smtClean="0">
                <a:solidFill>
                  <a:srgbClr val="002060"/>
                </a:solidFill>
              </a:rPr>
              <a:t>i</a:t>
            </a:r>
            <a:r>
              <a:rPr lang="pl-PL" sz="3600" b="1" dirty="0" smtClean="0">
                <a:solidFill>
                  <a:srgbClr val="002060"/>
                </a:solidFill>
              </a:rPr>
              <a:t>e</a:t>
            </a:r>
            <a:r>
              <a:rPr lang="pl-PL" sz="4800" b="1" dirty="0" smtClean="0">
                <a:solidFill>
                  <a:srgbClr val="002060"/>
                </a:solidFill>
              </a:rPr>
              <a:t> </a:t>
            </a:r>
            <a:r>
              <a:rPr lang="pl-PL" sz="3600" b="1" dirty="0" smtClean="0">
                <a:solidFill>
                  <a:srgbClr val="002060"/>
                </a:solidFill>
              </a:rPr>
              <a:t>j</a:t>
            </a:r>
            <a:r>
              <a:rPr lang="pl-PL" sz="4800" b="1" dirty="0" smtClean="0">
                <a:solidFill>
                  <a:srgbClr val="002060"/>
                </a:solidFill>
              </a:rPr>
              <a:t>e</a:t>
            </a:r>
            <a:r>
              <a:rPr lang="pl-PL" sz="6600" b="1" dirty="0" smtClean="0">
                <a:solidFill>
                  <a:srgbClr val="002060"/>
                </a:solidFill>
              </a:rPr>
              <a:t>s</a:t>
            </a:r>
            <a:r>
              <a:rPr lang="pl-PL" sz="4800" b="1" dirty="0" smtClean="0">
                <a:solidFill>
                  <a:srgbClr val="002060"/>
                </a:solidFill>
              </a:rPr>
              <a:t>t </a:t>
            </a:r>
            <a:r>
              <a:rPr lang="pl-PL" sz="8000" b="1" dirty="0" smtClean="0">
                <a:solidFill>
                  <a:srgbClr val="002060"/>
                </a:solidFill>
              </a:rPr>
              <a:t>p</a:t>
            </a:r>
            <a:r>
              <a:rPr lang="pl-PL" sz="4800" b="1" dirty="0" smtClean="0">
                <a:solidFill>
                  <a:srgbClr val="002060"/>
                </a:solidFill>
              </a:rPr>
              <a:t>r</a:t>
            </a:r>
            <a:r>
              <a:rPr lang="pl-PL" sz="6600" b="1" dirty="0" smtClean="0">
                <a:solidFill>
                  <a:srgbClr val="002060"/>
                </a:solidFill>
              </a:rPr>
              <a:t>o</a:t>
            </a:r>
            <a:r>
              <a:rPr lang="pl-PL" sz="4800" b="1" dirty="0" smtClean="0">
                <a:solidFill>
                  <a:srgbClr val="002060"/>
                </a:solidFill>
              </a:rPr>
              <a:t>s</a:t>
            </a:r>
            <a:r>
              <a:rPr lang="pl-PL" sz="3600" b="1" dirty="0" smtClean="0">
                <a:solidFill>
                  <a:srgbClr val="002060"/>
                </a:solidFill>
              </a:rPr>
              <a:t>t</a:t>
            </a:r>
            <a:r>
              <a:rPr lang="pl-PL" sz="8000" b="1" dirty="0" smtClean="0">
                <a:solidFill>
                  <a:srgbClr val="002060"/>
                </a:solidFill>
              </a:rPr>
              <a:t>e</a:t>
            </a:r>
            <a:r>
              <a:rPr lang="pl-PL" sz="4800" b="1" dirty="0" smtClean="0">
                <a:solidFill>
                  <a:srgbClr val="002060"/>
                </a:solidFill>
              </a:rPr>
              <a:t>?</a:t>
            </a:r>
            <a:endParaRPr lang="pl-PL" sz="4800" b="1" dirty="0">
              <a:solidFill>
                <a:srgbClr val="002060"/>
              </a:solidFill>
            </a:endParaRPr>
          </a:p>
        </p:txBody>
      </p:sp>
      <p:pic>
        <p:nvPicPr>
          <p:cNvPr id="147458" name="Picture 2" descr="Podobny obraz"/>
          <p:cNvPicPr>
            <a:picLocks noChangeAspect="1" noChangeArrowheads="1"/>
          </p:cNvPicPr>
          <p:nvPr/>
        </p:nvPicPr>
        <p:blipFill>
          <a:blip r:embed="rId2" cstate="print"/>
          <a:srcRect/>
          <a:stretch>
            <a:fillRect/>
          </a:stretch>
        </p:blipFill>
        <p:spPr bwMode="auto">
          <a:xfrm>
            <a:off x="2557463" y="2492896"/>
            <a:ext cx="4029075" cy="27051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rostokąt 19"/>
          <p:cNvSpPr/>
          <p:nvPr/>
        </p:nvSpPr>
        <p:spPr>
          <a:xfrm>
            <a:off x="0" y="0"/>
            <a:ext cx="9144000" cy="8572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prstClr val="white"/>
              </a:solidFill>
            </a:endParaRPr>
          </a:p>
        </p:txBody>
      </p:sp>
      <p:pic>
        <p:nvPicPr>
          <p:cNvPr id="48138" name="Obraz 2" descr="blacha-mazowsze"/>
          <p:cNvPicPr>
            <a:picLocks noChangeAspect="1" noChangeArrowheads="1"/>
          </p:cNvPicPr>
          <p:nvPr/>
        </p:nvPicPr>
        <p:blipFill>
          <a:blip r:embed="rId3" cstate="print">
            <a:lum bright="14000" contrast="-14000"/>
          </a:blip>
          <a:srcRect/>
          <a:stretch>
            <a:fillRect/>
          </a:stretch>
        </p:blipFill>
        <p:spPr bwMode="auto">
          <a:xfrm>
            <a:off x="5691" y="-11822"/>
            <a:ext cx="936000" cy="845313"/>
          </a:xfrm>
          <a:prstGeom prst="rect">
            <a:avLst/>
          </a:prstGeom>
          <a:noFill/>
          <a:ln w="9525">
            <a:noFill/>
            <a:miter lim="800000"/>
            <a:headEnd/>
            <a:tailEnd/>
          </a:ln>
        </p:spPr>
      </p:pic>
      <p:pic>
        <p:nvPicPr>
          <p:cNvPr id="48139" name="Picture 5" descr="znak-ruchu"/>
          <p:cNvPicPr>
            <a:picLocks noChangeAspect="1" noChangeArrowheads="1"/>
          </p:cNvPicPr>
          <p:nvPr/>
        </p:nvPicPr>
        <p:blipFill>
          <a:blip r:embed="rId4" cstate="print"/>
          <a:srcRect/>
          <a:stretch>
            <a:fillRect/>
          </a:stretch>
        </p:blipFill>
        <p:spPr bwMode="auto">
          <a:xfrm>
            <a:off x="8069168" y="86580"/>
            <a:ext cx="935914" cy="648269"/>
          </a:xfrm>
          <a:prstGeom prst="rect">
            <a:avLst/>
          </a:prstGeom>
          <a:noFill/>
          <a:ln w="9525">
            <a:noFill/>
            <a:miter lim="800000"/>
            <a:headEnd/>
            <a:tailEnd/>
          </a:ln>
        </p:spPr>
      </p:pic>
      <p:grpSp>
        <p:nvGrpSpPr>
          <p:cNvPr id="4" name="Grupa 18"/>
          <p:cNvGrpSpPr>
            <a:grpSpLocks/>
          </p:cNvGrpSpPr>
          <p:nvPr/>
        </p:nvGrpSpPr>
        <p:grpSpPr bwMode="auto">
          <a:xfrm>
            <a:off x="5788185" y="5349396"/>
            <a:ext cx="1080000" cy="1080000"/>
            <a:chOff x="1619672" y="3573016"/>
            <a:chExt cx="936104" cy="936104"/>
          </a:xfrm>
        </p:grpSpPr>
        <p:sp>
          <p:nvSpPr>
            <p:cNvPr id="21" name="Prostokąt zaokrąglony 20"/>
            <p:cNvSpPr/>
            <p:nvPr/>
          </p:nvSpPr>
          <p:spPr>
            <a:xfrm>
              <a:off x="1802442" y="3746251"/>
              <a:ext cx="575331" cy="575330"/>
            </a:xfrm>
            <a:prstGeom prst="round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prstClr val="white"/>
                </a:solidFill>
              </a:endParaRPr>
            </a:p>
          </p:txBody>
        </p:sp>
        <p:pic>
          <p:nvPicPr>
            <p:cNvPr id="48137" name="Picture 2" descr="C:\Users\Policja\Desktop\Nowe logo B&amp;N 19 maja 2015\B_N_log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619672" y="3573016"/>
              <a:ext cx="936104" cy="936104"/>
            </a:xfrm>
            <a:prstGeom prst="rect">
              <a:avLst/>
            </a:prstGeom>
            <a:noFill/>
            <a:ln w="9525">
              <a:noFill/>
              <a:miter lim="800000"/>
              <a:headEnd/>
              <a:tailEnd/>
            </a:ln>
          </p:spPr>
        </p:pic>
      </p:grpSp>
      <p:sp>
        <p:nvSpPr>
          <p:cNvPr id="12" name="Podtytuł 2"/>
          <p:cNvSpPr txBox="1">
            <a:spLocks/>
          </p:cNvSpPr>
          <p:nvPr/>
        </p:nvSpPr>
        <p:spPr bwMode="auto">
          <a:xfrm>
            <a:off x="285720" y="857232"/>
            <a:ext cx="8563252" cy="1440160"/>
          </a:xfrm>
          <a:prstGeom prst="rect">
            <a:avLst/>
          </a:prstGeom>
          <a:noFill/>
          <a:ln w="9525">
            <a:noFill/>
            <a:miter lim="800000"/>
            <a:headEnd/>
            <a:tailEnd/>
          </a:ln>
        </p:spPr>
        <p:txBody>
          <a:bodyPr/>
          <a:lstStyle/>
          <a:p>
            <a:pPr algn="ctr" eaLnBrk="0" fontAlgn="base" hangingPunct="0">
              <a:spcAft>
                <a:spcPct val="0"/>
              </a:spcAft>
              <a:buFont typeface="Arial" pitchFamily="34" charset="0"/>
              <a:buNone/>
            </a:pPr>
            <a:r>
              <a:rPr lang="pl-PL" altLang="pl-PL" sz="4000" b="1" i="1" dirty="0" smtClean="0">
                <a:solidFill>
                  <a:srgbClr val="002E69"/>
                </a:solidFill>
                <a:effectLst>
                  <a:outerShdw blurRad="38100" dist="38100" dir="2700000" algn="tl">
                    <a:srgbClr val="000000">
                      <a:alpha val="43137"/>
                    </a:srgbClr>
                  </a:outerShdw>
                </a:effectLst>
                <a:cs typeface="Arial" pitchFamily="34" charset="0"/>
              </a:rPr>
              <a:t>„CHROŃ ŻYCIE </a:t>
            </a:r>
          </a:p>
          <a:p>
            <a:pPr algn="ctr" eaLnBrk="0" fontAlgn="base" hangingPunct="0">
              <a:spcAft>
                <a:spcPct val="0"/>
              </a:spcAft>
              <a:buFont typeface="Arial" pitchFamily="34" charset="0"/>
              <a:buNone/>
            </a:pPr>
            <a:r>
              <a:rPr lang="pl-PL" altLang="pl-PL" sz="4000" b="1" i="1" dirty="0" smtClean="0">
                <a:solidFill>
                  <a:srgbClr val="002E69"/>
                </a:solidFill>
                <a:effectLst>
                  <a:outerShdw blurRad="38100" dist="38100" dir="2700000" algn="tl">
                    <a:srgbClr val="000000">
                      <a:alpha val="43137"/>
                    </a:srgbClr>
                  </a:outerShdw>
                </a:effectLst>
                <a:cs typeface="Arial" pitchFamily="34" charset="0"/>
              </a:rPr>
              <a:t>NA MAZOWIECKICH DROGACH”</a:t>
            </a:r>
          </a:p>
          <a:p>
            <a:pPr algn="ctr" eaLnBrk="0" fontAlgn="base" hangingPunct="0">
              <a:spcAft>
                <a:spcPct val="0"/>
              </a:spcAft>
              <a:buFont typeface="Arial" pitchFamily="34" charset="0"/>
              <a:buNone/>
            </a:pPr>
            <a:endParaRPr lang="pl-PL" altLang="pl-PL" sz="4400" b="1" dirty="0">
              <a:solidFill>
                <a:srgbClr val="002E69"/>
              </a:solidFill>
              <a:effectLst>
                <a:outerShdw blurRad="38100" dist="38100" dir="2700000" algn="tl">
                  <a:srgbClr val="000000">
                    <a:alpha val="43137"/>
                  </a:srgbClr>
                </a:outerShdw>
              </a:effectLst>
              <a:cs typeface="Arial" pitchFamily="34" charset="0"/>
            </a:endParaRPr>
          </a:p>
        </p:txBody>
      </p:sp>
      <p:pic>
        <p:nvPicPr>
          <p:cNvPr id="15" name="Picture 2" descr="C:\Users\Jacek\Pictures\Microsoft Clip Organizer\j0422690.jpg"/>
          <p:cNvPicPr>
            <a:picLocks noChangeAspect="1" noChangeArrowheads="1"/>
          </p:cNvPicPr>
          <p:nvPr/>
        </p:nvPicPr>
        <p:blipFill>
          <a:blip r:embed="rId6"/>
          <a:srcRect/>
          <a:stretch>
            <a:fillRect/>
          </a:stretch>
        </p:blipFill>
        <p:spPr bwMode="auto">
          <a:xfrm>
            <a:off x="357158" y="2357430"/>
            <a:ext cx="2754016" cy="42148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Prostokąt 9"/>
          <p:cNvSpPr>
            <a:spLocks noChangeArrowheads="1"/>
          </p:cNvSpPr>
          <p:nvPr/>
        </p:nvSpPr>
        <p:spPr bwMode="auto">
          <a:xfrm>
            <a:off x="3745718" y="4714884"/>
            <a:ext cx="5184000" cy="400110"/>
          </a:xfrm>
          <a:prstGeom prst="rect">
            <a:avLst/>
          </a:prstGeom>
          <a:solidFill>
            <a:schemeClr val="accent1">
              <a:lumMod val="50000"/>
            </a:schemeClr>
          </a:solidFill>
          <a:ln w="88900">
            <a:noFill/>
            <a:miter lim="800000"/>
            <a:headEnd/>
            <a:tailEnd/>
          </a:ln>
        </p:spPr>
        <p:txBody>
          <a:bodyPr wrap="square">
            <a:spAutoFit/>
          </a:bodyPr>
          <a:lstStyle/>
          <a:p>
            <a:pPr algn="ctr">
              <a:spcBef>
                <a:spcPct val="0"/>
              </a:spcBef>
              <a:buFontTx/>
              <a:buNone/>
            </a:pPr>
            <a:r>
              <a:rPr lang="pl-PL" altLang="pl-PL" sz="2000" b="1" dirty="0">
                <a:solidFill>
                  <a:schemeClr val="bg1"/>
                </a:solidFill>
                <a:effectLst>
                  <a:outerShdw blurRad="38100" dist="38100" dir="2700000" algn="tl">
                    <a:srgbClr val="000000">
                      <a:alpha val="43137"/>
                    </a:srgbClr>
                  </a:outerShdw>
                </a:effectLst>
                <a:cs typeface="Arial" panose="020B0604020202020204" pitchFamily="34" charset="0"/>
              </a:rPr>
              <a:t>www.facebook.com/bezpieczny.niechroniony</a:t>
            </a:r>
          </a:p>
        </p:txBody>
      </p:sp>
      <p:sp>
        <p:nvSpPr>
          <p:cNvPr id="18" name="Prostokąt 9"/>
          <p:cNvSpPr>
            <a:spLocks noChangeArrowheads="1"/>
          </p:cNvSpPr>
          <p:nvPr/>
        </p:nvSpPr>
        <p:spPr bwMode="auto">
          <a:xfrm>
            <a:off x="3786182" y="2643182"/>
            <a:ext cx="5184000" cy="1599540"/>
          </a:xfrm>
          <a:prstGeom prst="rect">
            <a:avLst/>
          </a:prstGeom>
          <a:solidFill>
            <a:schemeClr val="accent1">
              <a:lumMod val="50000"/>
            </a:schemeClr>
          </a:solidFill>
          <a:ln w="88900">
            <a:noFill/>
            <a:miter lim="800000"/>
            <a:headEnd/>
            <a:tailEnd/>
          </a:ln>
        </p:spPr>
        <p:txBody>
          <a:bodyPr>
            <a:spAutoFit/>
          </a:bodyPr>
          <a:lstStyle/>
          <a:p>
            <a:pPr marL="285762" indent="-285762" algn="ctr">
              <a:defRPr/>
            </a:pPr>
            <a:r>
              <a:rPr lang="pl-PL" sz="1399" b="1" dirty="0" smtClean="0">
                <a:solidFill>
                  <a:schemeClr val="bg1"/>
                </a:solidFill>
                <a:latin typeface="Arial Black" panose="020B0A04020102020204" pitchFamily="34" charset="0"/>
                <a:cs typeface="Courier New" pitchFamily="49" charset="0"/>
              </a:rPr>
              <a:t>Komenda </a:t>
            </a:r>
            <a:r>
              <a:rPr lang="pl-PL" sz="1399" b="1" dirty="0">
                <a:solidFill>
                  <a:schemeClr val="bg1"/>
                </a:solidFill>
                <a:latin typeface="Arial Black" panose="020B0A04020102020204" pitchFamily="34" charset="0"/>
                <a:cs typeface="Courier New" pitchFamily="49" charset="0"/>
              </a:rPr>
              <a:t>Wojewódzka Policji</a:t>
            </a:r>
          </a:p>
          <a:p>
            <a:pPr marL="285762" indent="-285762" algn="ctr">
              <a:defRPr/>
            </a:pPr>
            <a:r>
              <a:rPr lang="pl-PL" sz="1399" b="1" dirty="0" err="1">
                <a:solidFill>
                  <a:schemeClr val="bg1"/>
                </a:solidFill>
                <a:latin typeface="Arial Black" panose="020B0A04020102020204" pitchFamily="34" charset="0"/>
                <a:cs typeface="Courier New" pitchFamily="49" charset="0"/>
              </a:rPr>
              <a:t>zs</a:t>
            </a:r>
            <a:r>
              <a:rPr lang="pl-PL" sz="1399" b="1" dirty="0">
                <a:solidFill>
                  <a:schemeClr val="bg1"/>
                </a:solidFill>
                <a:latin typeface="Arial Black" panose="020B0A04020102020204" pitchFamily="34" charset="0"/>
                <a:cs typeface="Courier New" pitchFamily="49" charset="0"/>
              </a:rPr>
              <a:t>. w Radomiu</a:t>
            </a:r>
          </a:p>
          <a:p>
            <a:pPr marL="285762" indent="-285762" algn="ctr">
              <a:defRPr/>
            </a:pPr>
            <a:r>
              <a:rPr lang="pl-PL" sz="1399" b="1" dirty="0">
                <a:solidFill>
                  <a:schemeClr val="bg1"/>
                </a:solidFill>
                <a:latin typeface="Arial Black" panose="020B0A04020102020204" pitchFamily="34" charset="0"/>
                <a:cs typeface="Courier New" pitchFamily="49" charset="0"/>
              </a:rPr>
              <a:t>Wydział Ruchu Drogowego</a:t>
            </a:r>
          </a:p>
          <a:p>
            <a:pPr marL="285762" indent="-285762" algn="ctr">
              <a:defRPr/>
            </a:pPr>
            <a:r>
              <a:rPr lang="pl-PL" sz="1399" b="1" dirty="0">
                <a:solidFill>
                  <a:schemeClr val="bg1"/>
                </a:solidFill>
                <a:latin typeface="Arial Black" panose="020B0A04020102020204" pitchFamily="34" charset="0"/>
                <a:cs typeface="Courier New" pitchFamily="49" charset="0"/>
              </a:rPr>
              <a:t>tel. 48 345-30-80</a:t>
            </a:r>
          </a:p>
          <a:p>
            <a:pPr marL="285762" indent="-285762" algn="ctr">
              <a:defRPr/>
            </a:pPr>
            <a:endParaRPr lang="pl-PL" sz="1399" b="1" dirty="0">
              <a:solidFill>
                <a:schemeClr val="bg1"/>
              </a:solidFill>
              <a:latin typeface="Arial Black" panose="020B0A04020102020204" pitchFamily="34" charset="0"/>
              <a:cs typeface="Courier New" pitchFamily="49" charset="0"/>
            </a:endParaRPr>
          </a:p>
          <a:p>
            <a:pPr marL="285762" indent="-285762" algn="ctr">
              <a:defRPr/>
            </a:pPr>
            <a:r>
              <a:rPr lang="pl-PL" sz="1399" b="1" dirty="0" smtClean="0">
                <a:solidFill>
                  <a:schemeClr val="bg1"/>
                </a:solidFill>
                <a:latin typeface="Arial Black" panose="020B0A04020102020204" pitchFamily="34" charset="0"/>
                <a:cs typeface="Courier New" pitchFamily="49" charset="0"/>
              </a:rPr>
              <a:t>rd.kwp@ra.policja.gov.pl</a:t>
            </a:r>
          </a:p>
          <a:p>
            <a:pPr marL="285762" indent="-285762" algn="ctr">
              <a:defRPr/>
            </a:pPr>
            <a:r>
              <a:rPr lang="pl-PL" sz="1399" b="1" dirty="0" smtClean="0">
                <a:solidFill>
                  <a:schemeClr val="bg1"/>
                </a:solidFill>
                <a:latin typeface="Arial Black" panose="020B0A04020102020204" pitchFamily="34" charset="0"/>
                <a:cs typeface="Courier New" pitchFamily="49" charset="0"/>
              </a:rPr>
              <a:t>www.mazowiecka.policja.gov.pl</a:t>
            </a:r>
            <a:endParaRPr lang="pl-PL" sz="1399" b="1" dirty="0">
              <a:solidFill>
                <a:schemeClr val="bg1"/>
              </a:solidFill>
              <a:latin typeface="Arial Black" panose="020B0A04020102020204" pitchFamily="34" charset="0"/>
              <a:cs typeface="Courier New" pitchFamily="49" charset="0"/>
            </a:endParaRPr>
          </a:p>
        </p:txBody>
      </p:sp>
    </p:spTree>
    <p:extLst>
      <p:ext uri="{BB962C8B-B14F-4D97-AF65-F5344CB8AC3E}">
        <p14:creationId xmlns:p14="http://schemas.microsoft.com/office/powerpoint/2010/main" val="245654563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stokąt 9"/>
          <p:cNvSpPr/>
          <p:nvPr/>
        </p:nvSpPr>
        <p:spPr>
          <a:xfrm>
            <a:off x="395536" y="-243408"/>
            <a:ext cx="8425631" cy="6971139"/>
          </a:xfrm>
          <a:prstGeom prst="rect">
            <a:avLst/>
          </a:prstGeom>
        </p:spPr>
        <p:txBody>
          <a:bodyPr wrap="square">
            <a:spAutoFit/>
          </a:bodyPr>
          <a:lstStyle/>
          <a:p>
            <a:pPr algn="ctr"/>
            <a:r>
              <a:rPr lang="pl-PL" sz="11500" b="1" dirty="0" smtClean="0">
                <a:solidFill>
                  <a:srgbClr val="002060"/>
                </a:solidFill>
              </a:rPr>
              <a:t>w</a:t>
            </a:r>
            <a:r>
              <a:rPr lang="pl-PL" sz="6600" b="1" dirty="0" smtClean="0">
                <a:solidFill>
                  <a:srgbClr val="002060"/>
                </a:solidFill>
              </a:rPr>
              <a:t>y</a:t>
            </a:r>
            <a:r>
              <a:rPr lang="pl-PL" sz="4800" b="1" dirty="0" smtClean="0">
                <a:solidFill>
                  <a:srgbClr val="002060"/>
                </a:solidFill>
              </a:rPr>
              <a:t>c</a:t>
            </a:r>
            <a:r>
              <a:rPr lang="pl-PL" sz="3600" b="1" dirty="0" smtClean="0">
                <a:solidFill>
                  <a:srgbClr val="002060"/>
                </a:solidFill>
              </a:rPr>
              <a:t>h</a:t>
            </a:r>
            <a:r>
              <a:rPr lang="pl-PL" sz="3200" b="1" dirty="0" smtClean="0">
                <a:solidFill>
                  <a:srgbClr val="002060"/>
                </a:solidFill>
              </a:rPr>
              <a:t>o</a:t>
            </a:r>
            <a:r>
              <a:rPr lang="pl-PL" sz="4800" b="1" dirty="0" smtClean="0">
                <a:solidFill>
                  <a:srgbClr val="002060"/>
                </a:solidFill>
              </a:rPr>
              <a:t>w</a:t>
            </a:r>
            <a:r>
              <a:rPr lang="pl-PL" sz="6600" b="1" dirty="0" smtClean="0">
                <a:solidFill>
                  <a:srgbClr val="002060"/>
                </a:solidFill>
              </a:rPr>
              <a:t>a</a:t>
            </a:r>
            <a:r>
              <a:rPr lang="pl-PL" sz="4800" b="1" dirty="0" smtClean="0">
                <a:solidFill>
                  <a:srgbClr val="002060"/>
                </a:solidFill>
              </a:rPr>
              <a:t>n</a:t>
            </a:r>
            <a:r>
              <a:rPr lang="pl-PL" sz="6600" b="1" dirty="0" smtClean="0">
                <a:solidFill>
                  <a:srgbClr val="002060"/>
                </a:solidFill>
              </a:rPr>
              <a:t>i</a:t>
            </a:r>
            <a:r>
              <a:rPr lang="pl-PL" sz="4800" b="1" dirty="0" smtClean="0">
                <a:solidFill>
                  <a:srgbClr val="002060"/>
                </a:solidFill>
              </a:rPr>
              <a:t>e ko</a:t>
            </a:r>
            <a:r>
              <a:rPr lang="pl-PL" sz="7200" b="1" dirty="0" smtClean="0">
                <a:solidFill>
                  <a:srgbClr val="002060"/>
                </a:solidFill>
              </a:rPr>
              <a:t>m</a:t>
            </a:r>
            <a:r>
              <a:rPr lang="pl-PL" sz="4800" b="1" dirty="0" smtClean="0">
                <a:solidFill>
                  <a:srgbClr val="002060"/>
                </a:solidFill>
              </a:rPr>
              <a:t>u</a:t>
            </a:r>
            <a:r>
              <a:rPr lang="pl-PL" sz="6000" b="1" dirty="0" smtClean="0">
                <a:solidFill>
                  <a:srgbClr val="002060"/>
                </a:solidFill>
              </a:rPr>
              <a:t>n</a:t>
            </a:r>
            <a:r>
              <a:rPr lang="pl-PL" sz="4800" b="1" dirty="0" smtClean="0">
                <a:solidFill>
                  <a:srgbClr val="002060"/>
                </a:solidFill>
              </a:rPr>
              <a:t>i</a:t>
            </a:r>
            <a:r>
              <a:rPr lang="pl-PL" sz="4000" b="1" dirty="0" smtClean="0">
                <a:solidFill>
                  <a:srgbClr val="002060"/>
                </a:solidFill>
              </a:rPr>
              <a:t>ka</a:t>
            </a:r>
            <a:r>
              <a:rPr lang="pl-PL" sz="4800" b="1" dirty="0" smtClean="0">
                <a:solidFill>
                  <a:srgbClr val="002060"/>
                </a:solidFill>
              </a:rPr>
              <a:t>cy</a:t>
            </a:r>
            <a:r>
              <a:rPr lang="pl-PL" sz="2800" b="1" dirty="0" smtClean="0">
                <a:solidFill>
                  <a:srgbClr val="002060"/>
                </a:solidFill>
              </a:rPr>
              <a:t>j</a:t>
            </a:r>
            <a:r>
              <a:rPr lang="pl-PL" sz="4800" b="1" dirty="0" smtClean="0">
                <a:solidFill>
                  <a:srgbClr val="002060"/>
                </a:solidFill>
              </a:rPr>
              <a:t>n</a:t>
            </a:r>
            <a:r>
              <a:rPr lang="pl-PL" sz="7200" b="1" dirty="0" smtClean="0">
                <a:solidFill>
                  <a:srgbClr val="002060"/>
                </a:solidFill>
              </a:rPr>
              <a:t>e</a:t>
            </a:r>
            <a:r>
              <a:rPr lang="pl-PL" sz="4800" b="1" dirty="0" smtClean="0">
                <a:solidFill>
                  <a:srgbClr val="002060"/>
                </a:solidFill>
              </a:rPr>
              <a:t> </a:t>
            </a:r>
            <a:r>
              <a:rPr lang="pl-PL" sz="4400" b="1" dirty="0" smtClean="0">
                <a:solidFill>
                  <a:srgbClr val="002060"/>
                </a:solidFill>
              </a:rPr>
              <a:t>z</a:t>
            </a:r>
            <a:r>
              <a:rPr lang="pl-PL" sz="8000" b="1" dirty="0" smtClean="0">
                <a:solidFill>
                  <a:srgbClr val="002060"/>
                </a:solidFill>
              </a:rPr>
              <a:t>a</a:t>
            </a:r>
            <a:r>
              <a:rPr lang="pl-PL" sz="6000" b="1" dirty="0" smtClean="0">
                <a:solidFill>
                  <a:srgbClr val="002060"/>
                </a:solidFill>
              </a:rPr>
              <a:t>c</a:t>
            </a:r>
            <a:r>
              <a:rPr lang="pl-PL" sz="4800" b="1" dirty="0" smtClean="0">
                <a:solidFill>
                  <a:srgbClr val="002060"/>
                </a:solidFill>
              </a:rPr>
              <a:t>z</a:t>
            </a:r>
            <a:r>
              <a:rPr lang="pl-PL" sz="6600" b="1" dirty="0" smtClean="0">
                <a:solidFill>
                  <a:srgbClr val="002060"/>
                </a:solidFill>
              </a:rPr>
              <a:t>y</a:t>
            </a:r>
            <a:r>
              <a:rPr lang="pl-PL" sz="5400" b="1" dirty="0" smtClean="0">
                <a:solidFill>
                  <a:srgbClr val="002060"/>
                </a:solidFill>
              </a:rPr>
              <a:t>n</a:t>
            </a:r>
            <a:r>
              <a:rPr lang="pl-PL" sz="6600" b="1" dirty="0" smtClean="0">
                <a:solidFill>
                  <a:srgbClr val="002060"/>
                </a:solidFill>
              </a:rPr>
              <a:t>a</a:t>
            </a:r>
          </a:p>
          <a:p>
            <a:pPr algn="ctr"/>
            <a:endParaRPr lang="pl-PL" sz="6600" b="1" dirty="0" smtClean="0">
              <a:solidFill>
                <a:srgbClr val="002060"/>
              </a:solidFill>
            </a:endParaRPr>
          </a:p>
          <a:p>
            <a:pPr algn="ctr"/>
            <a:r>
              <a:rPr lang="pl-PL" sz="4800" b="1" dirty="0" smtClean="0">
                <a:solidFill>
                  <a:srgbClr val="002060"/>
                </a:solidFill>
              </a:rPr>
              <a:t> </a:t>
            </a:r>
          </a:p>
          <a:p>
            <a:pPr algn="ctr"/>
            <a:r>
              <a:rPr lang="pl-PL" sz="4800" b="1" dirty="0" smtClean="0">
                <a:solidFill>
                  <a:srgbClr val="002060"/>
                </a:solidFill>
              </a:rPr>
              <a:t>s</a:t>
            </a:r>
            <a:r>
              <a:rPr lang="pl-PL" sz="2800" b="1" dirty="0" smtClean="0">
                <a:solidFill>
                  <a:srgbClr val="002060"/>
                </a:solidFill>
              </a:rPr>
              <a:t>ię</a:t>
            </a:r>
            <a:r>
              <a:rPr lang="pl-PL" sz="4800" b="1" dirty="0" smtClean="0">
                <a:solidFill>
                  <a:srgbClr val="002060"/>
                </a:solidFill>
              </a:rPr>
              <a:t>  </a:t>
            </a:r>
            <a:r>
              <a:rPr lang="pl-PL" sz="4400" b="1" dirty="0" smtClean="0">
                <a:solidFill>
                  <a:srgbClr val="002060"/>
                </a:solidFill>
              </a:rPr>
              <a:t>w  </a:t>
            </a:r>
            <a:r>
              <a:rPr lang="pl-PL" sz="6600" b="1" dirty="0" smtClean="0">
                <a:solidFill>
                  <a:srgbClr val="002060"/>
                </a:solidFill>
              </a:rPr>
              <a:t>d</a:t>
            </a:r>
            <a:r>
              <a:rPr lang="pl-PL" sz="8000" b="1" dirty="0" smtClean="0">
                <a:solidFill>
                  <a:srgbClr val="002060"/>
                </a:solidFill>
              </a:rPr>
              <a:t>o</a:t>
            </a:r>
            <a:r>
              <a:rPr lang="pl-PL" sz="9600" b="1" dirty="0" smtClean="0">
                <a:solidFill>
                  <a:srgbClr val="002060"/>
                </a:solidFill>
              </a:rPr>
              <a:t>m</a:t>
            </a:r>
            <a:r>
              <a:rPr lang="pl-PL" sz="13800" b="1" dirty="0" smtClean="0">
                <a:solidFill>
                  <a:srgbClr val="002060"/>
                </a:solidFill>
              </a:rPr>
              <a:t>u!</a:t>
            </a:r>
            <a:endParaRPr lang="pl-PL" sz="4800" b="1" dirty="0">
              <a:solidFill>
                <a:srgbClr val="002060"/>
              </a:solidFill>
            </a:endParaRPr>
          </a:p>
        </p:txBody>
      </p:sp>
      <p:pic>
        <p:nvPicPr>
          <p:cNvPr id="146434" name="Picture 2" descr="http://cdn14.dlarodzinki.smcloud.net/t/photos/t/4106/angielski-dla-dzieci-mama-uczy_346143.jp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1475656" y="2636912"/>
            <a:ext cx="4139952" cy="2752355"/>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Podtytuł 2"/>
          <p:cNvSpPr txBox="1">
            <a:spLocks/>
          </p:cNvSpPr>
          <p:nvPr/>
        </p:nvSpPr>
        <p:spPr bwMode="auto">
          <a:xfrm>
            <a:off x="285750" y="1196752"/>
            <a:ext cx="8572500"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215900" defTabSz="225425" eaLnBrk="0" hangingPunct="0">
              <a:tabLst>
                <a:tab pos="225425" algn="l"/>
              </a:tabLst>
              <a:defRPr>
                <a:solidFill>
                  <a:schemeClr val="tx1"/>
                </a:solidFill>
                <a:latin typeface="Arial" charset="0"/>
                <a:cs typeface="Arial" charset="0"/>
              </a:defRPr>
            </a:lvl1pPr>
            <a:lvl2pPr marL="742950" indent="-285750" defTabSz="225425" eaLnBrk="0" hangingPunct="0">
              <a:tabLst>
                <a:tab pos="225425" algn="l"/>
              </a:tabLst>
              <a:defRPr>
                <a:solidFill>
                  <a:schemeClr val="tx1"/>
                </a:solidFill>
                <a:latin typeface="Arial" charset="0"/>
                <a:cs typeface="Arial" charset="0"/>
              </a:defRPr>
            </a:lvl2pPr>
            <a:lvl3pPr marL="1143000" indent="-228600" defTabSz="225425" eaLnBrk="0" hangingPunct="0">
              <a:tabLst>
                <a:tab pos="225425" algn="l"/>
              </a:tabLst>
              <a:defRPr>
                <a:solidFill>
                  <a:schemeClr val="tx1"/>
                </a:solidFill>
                <a:latin typeface="Arial" charset="0"/>
                <a:cs typeface="Arial" charset="0"/>
              </a:defRPr>
            </a:lvl3pPr>
            <a:lvl4pPr marL="1600200" indent="-228600" defTabSz="225425" eaLnBrk="0" hangingPunct="0">
              <a:tabLst>
                <a:tab pos="225425" algn="l"/>
              </a:tabLst>
              <a:defRPr>
                <a:solidFill>
                  <a:schemeClr val="tx1"/>
                </a:solidFill>
                <a:latin typeface="Arial" charset="0"/>
                <a:cs typeface="Arial" charset="0"/>
              </a:defRPr>
            </a:lvl4pPr>
            <a:lvl5pPr marL="2057400" indent="-228600" defTabSz="225425" eaLnBrk="0" hangingPunct="0">
              <a:tabLst>
                <a:tab pos="225425" algn="l"/>
              </a:tabLst>
              <a:defRPr>
                <a:solidFill>
                  <a:schemeClr val="tx1"/>
                </a:solidFill>
                <a:latin typeface="Arial" charset="0"/>
                <a:cs typeface="Arial" charset="0"/>
              </a:defRPr>
            </a:lvl5pPr>
            <a:lvl6pPr marL="2514600" indent="-228600" defTabSz="225425" eaLnBrk="0" fontAlgn="base" hangingPunct="0">
              <a:spcBef>
                <a:spcPct val="0"/>
              </a:spcBef>
              <a:spcAft>
                <a:spcPct val="0"/>
              </a:spcAft>
              <a:tabLst>
                <a:tab pos="225425" algn="l"/>
              </a:tabLst>
              <a:defRPr>
                <a:solidFill>
                  <a:schemeClr val="tx1"/>
                </a:solidFill>
                <a:latin typeface="Arial" charset="0"/>
                <a:cs typeface="Arial" charset="0"/>
              </a:defRPr>
            </a:lvl6pPr>
            <a:lvl7pPr marL="2971800" indent="-228600" defTabSz="225425" eaLnBrk="0" fontAlgn="base" hangingPunct="0">
              <a:spcBef>
                <a:spcPct val="0"/>
              </a:spcBef>
              <a:spcAft>
                <a:spcPct val="0"/>
              </a:spcAft>
              <a:tabLst>
                <a:tab pos="225425" algn="l"/>
              </a:tabLst>
              <a:defRPr>
                <a:solidFill>
                  <a:schemeClr val="tx1"/>
                </a:solidFill>
                <a:latin typeface="Arial" charset="0"/>
                <a:cs typeface="Arial" charset="0"/>
              </a:defRPr>
            </a:lvl7pPr>
            <a:lvl8pPr marL="3429000" indent="-228600" defTabSz="225425" eaLnBrk="0" fontAlgn="base" hangingPunct="0">
              <a:spcBef>
                <a:spcPct val="0"/>
              </a:spcBef>
              <a:spcAft>
                <a:spcPct val="0"/>
              </a:spcAft>
              <a:tabLst>
                <a:tab pos="225425" algn="l"/>
              </a:tabLst>
              <a:defRPr>
                <a:solidFill>
                  <a:schemeClr val="tx1"/>
                </a:solidFill>
                <a:latin typeface="Arial" charset="0"/>
                <a:cs typeface="Arial" charset="0"/>
              </a:defRPr>
            </a:lvl8pPr>
            <a:lvl9pPr marL="3886200" indent="-228600" defTabSz="225425" eaLnBrk="0" fontAlgn="base" hangingPunct="0">
              <a:spcBef>
                <a:spcPct val="0"/>
              </a:spcBef>
              <a:spcAft>
                <a:spcPct val="0"/>
              </a:spcAft>
              <a:tabLst>
                <a:tab pos="225425" algn="l"/>
              </a:tabLst>
              <a:defRPr>
                <a:solidFill>
                  <a:schemeClr val="tx1"/>
                </a:solidFill>
                <a:latin typeface="Arial" charset="0"/>
                <a:cs typeface="Arial" charset="0"/>
              </a:defRPr>
            </a:lvl9pPr>
          </a:lstStyle>
          <a:p>
            <a:pPr algn="ctr" eaLnBrk="1" hangingPunct="1">
              <a:spcBef>
                <a:spcPct val="20000"/>
              </a:spcBef>
            </a:pPr>
            <a:endParaRPr lang="pl-PL" altLang="pl-PL" b="1" dirty="0">
              <a:solidFill>
                <a:srgbClr val="002060"/>
              </a:solidFill>
              <a:latin typeface="Calibri" pitchFamily="34" charset="0"/>
            </a:endParaRPr>
          </a:p>
          <a:p>
            <a:pPr marL="0" indent="0" algn="ctr" eaLnBrk="1" hangingPunct="1">
              <a:spcBef>
                <a:spcPts val="0"/>
              </a:spcBef>
            </a:pPr>
            <a:r>
              <a:rPr lang="pl-PL" altLang="pl-PL" sz="2000" b="1" dirty="0">
                <a:solidFill>
                  <a:srgbClr val="002060"/>
                </a:solidFill>
                <a:latin typeface="Calibri" pitchFamily="34" charset="0"/>
              </a:rPr>
              <a:t>Wielu </a:t>
            </a:r>
            <a:r>
              <a:rPr lang="pl-PL" altLang="pl-PL" sz="2000" b="1" dirty="0" smtClean="0">
                <a:solidFill>
                  <a:srgbClr val="002060"/>
                </a:solidFill>
                <a:latin typeface="Calibri" pitchFamily="34" charset="0"/>
              </a:rPr>
              <a:t>zdarzeń </a:t>
            </a:r>
            <a:r>
              <a:rPr lang="pl-PL" altLang="pl-PL" sz="2000" b="1" dirty="0">
                <a:solidFill>
                  <a:srgbClr val="002060"/>
                </a:solidFill>
                <a:latin typeface="Calibri" pitchFamily="34" charset="0"/>
              </a:rPr>
              <a:t>można by uniknąć, poświęcając więcej uwagi </a:t>
            </a:r>
            <a:r>
              <a:rPr lang="pl-PL" altLang="pl-PL" sz="2000" b="1" dirty="0" smtClean="0">
                <a:solidFill>
                  <a:srgbClr val="002060"/>
                </a:solidFill>
                <a:latin typeface="Calibri" pitchFamily="34" charset="0"/>
              </a:rPr>
              <a:t/>
            </a:r>
            <a:br>
              <a:rPr lang="pl-PL" altLang="pl-PL" sz="2000" b="1" dirty="0" smtClean="0">
                <a:solidFill>
                  <a:srgbClr val="002060"/>
                </a:solidFill>
                <a:latin typeface="Calibri" pitchFamily="34" charset="0"/>
              </a:rPr>
            </a:br>
            <a:r>
              <a:rPr lang="pl-PL" altLang="pl-PL" sz="2000" b="1" dirty="0" smtClean="0">
                <a:solidFill>
                  <a:srgbClr val="002060"/>
                </a:solidFill>
                <a:latin typeface="Calibri" pitchFamily="34" charset="0"/>
              </a:rPr>
              <a:t>na przygotowanie dziecka </a:t>
            </a:r>
            <a:r>
              <a:rPr lang="pl-PL" altLang="pl-PL" sz="2000" b="1" dirty="0">
                <a:solidFill>
                  <a:srgbClr val="002060"/>
                </a:solidFill>
                <a:latin typeface="Calibri" pitchFamily="34" charset="0"/>
              </a:rPr>
              <a:t>do bezpiecznego poruszania się </a:t>
            </a:r>
            <a:br>
              <a:rPr lang="pl-PL" altLang="pl-PL" sz="2000" b="1" dirty="0">
                <a:solidFill>
                  <a:srgbClr val="002060"/>
                </a:solidFill>
                <a:latin typeface="Calibri" pitchFamily="34" charset="0"/>
              </a:rPr>
            </a:br>
            <a:r>
              <a:rPr lang="pl-PL" altLang="pl-PL" sz="2000" b="1" dirty="0" smtClean="0">
                <a:solidFill>
                  <a:srgbClr val="002060"/>
                </a:solidFill>
                <a:latin typeface="Calibri" pitchFamily="34" charset="0"/>
              </a:rPr>
              <a:t>po </a:t>
            </a:r>
            <a:r>
              <a:rPr lang="pl-PL" altLang="pl-PL" sz="2000" b="1" dirty="0">
                <a:solidFill>
                  <a:srgbClr val="002060"/>
                </a:solidFill>
                <a:latin typeface="Calibri" pitchFamily="34" charset="0"/>
              </a:rPr>
              <a:t>drogach.</a:t>
            </a:r>
          </a:p>
          <a:p>
            <a:pPr marL="0" indent="0" algn="ctr" eaLnBrk="1" hangingPunct="1"/>
            <a:endParaRPr lang="pl-PL" altLang="pl-PL" sz="2400" b="1" dirty="0" smtClean="0">
              <a:solidFill>
                <a:srgbClr val="002060"/>
              </a:solidFill>
              <a:latin typeface="Calibri" pitchFamily="34" charset="0"/>
            </a:endParaRPr>
          </a:p>
          <a:p>
            <a:pPr marL="0" indent="0" algn="ctr" eaLnBrk="1" hangingPunct="1"/>
            <a:r>
              <a:rPr lang="pl-PL" altLang="pl-PL" sz="2400" b="1" dirty="0" smtClean="0">
                <a:solidFill>
                  <a:srgbClr val="002060"/>
                </a:solidFill>
                <a:latin typeface="Calibri" pitchFamily="34" charset="0"/>
              </a:rPr>
              <a:t>Zatem, każdy z rodziców powinien pomyśleć </a:t>
            </a:r>
            <a:br>
              <a:rPr lang="pl-PL" altLang="pl-PL" sz="2400" b="1" dirty="0" smtClean="0">
                <a:solidFill>
                  <a:srgbClr val="002060"/>
                </a:solidFill>
                <a:latin typeface="Calibri" pitchFamily="34" charset="0"/>
              </a:rPr>
            </a:br>
            <a:r>
              <a:rPr lang="pl-PL" altLang="pl-PL" sz="2400" b="1" dirty="0" smtClean="0">
                <a:solidFill>
                  <a:srgbClr val="002060"/>
                </a:solidFill>
                <a:latin typeface="Calibri" pitchFamily="34" charset="0"/>
              </a:rPr>
              <a:t>o „WYCHOWANIU KOMUNIKACYJNYM”, </a:t>
            </a:r>
            <a:br>
              <a:rPr lang="pl-PL" altLang="pl-PL" sz="2400" b="1" dirty="0" smtClean="0">
                <a:solidFill>
                  <a:srgbClr val="002060"/>
                </a:solidFill>
                <a:latin typeface="Calibri" pitchFamily="34" charset="0"/>
              </a:rPr>
            </a:br>
            <a:r>
              <a:rPr lang="pl-PL" altLang="pl-PL" sz="2400" b="1" dirty="0" smtClean="0">
                <a:solidFill>
                  <a:srgbClr val="002060"/>
                </a:solidFill>
                <a:latin typeface="Calibri" pitchFamily="34" charset="0"/>
              </a:rPr>
              <a:t>czyli nauczeniu swojego malucha właściwego zachowania się </a:t>
            </a:r>
            <a:br>
              <a:rPr lang="pl-PL" altLang="pl-PL" sz="2400" b="1" dirty="0" smtClean="0">
                <a:solidFill>
                  <a:srgbClr val="002060"/>
                </a:solidFill>
                <a:latin typeface="Calibri" pitchFamily="34" charset="0"/>
              </a:rPr>
            </a:br>
            <a:r>
              <a:rPr lang="pl-PL" altLang="pl-PL" sz="2400" b="1" dirty="0" smtClean="0">
                <a:solidFill>
                  <a:srgbClr val="002060"/>
                </a:solidFill>
                <a:latin typeface="Calibri" pitchFamily="34" charset="0"/>
              </a:rPr>
              <a:t>i poruszania w naszym zurbanizowanym otoczeniu, pełnym zagrożeń jakie niesie ruch uliczny.</a:t>
            </a:r>
            <a:endParaRPr lang="pl-PL" altLang="pl-PL" sz="2400" b="1" u="sng" dirty="0" smtClean="0">
              <a:solidFill>
                <a:srgbClr val="002060"/>
              </a:solidFill>
              <a:latin typeface="Calibri" pitchFamily="34" charset="0"/>
            </a:endParaRPr>
          </a:p>
          <a:p>
            <a:pPr marL="0" indent="0" algn="ctr" eaLnBrk="1" hangingPunct="1">
              <a:spcBef>
                <a:spcPts val="0"/>
              </a:spcBef>
              <a:buFont typeface="Arial" charset="0"/>
              <a:buChar char="•"/>
            </a:pPr>
            <a:endParaRPr lang="pl-PL" altLang="pl-PL" sz="2400" b="1" dirty="0">
              <a:solidFill>
                <a:srgbClr val="002060"/>
              </a:solidFill>
              <a:latin typeface="Calibri" pitchFamily="34" charset="0"/>
            </a:endParaRPr>
          </a:p>
          <a:p>
            <a:pPr marL="0" indent="0" algn="ctr" eaLnBrk="1" hangingPunct="1">
              <a:spcBef>
                <a:spcPts val="0"/>
              </a:spcBef>
            </a:pPr>
            <a:r>
              <a:rPr lang="pl-PL" altLang="pl-PL" sz="3600" b="1" dirty="0" smtClean="0">
                <a:solidFill>
                  <a:srgbClr val="002060"/>
                </a:solidFill>
                <a:latin typeface="Calibri" pitchFamily="34" charset="0"/>
              </a:rPr>
              <a:t>Ciężar edukacji spoczywa przede wszystkim </a:t>
            </a:r>
            <a:br>
              <a:rPr lang="pl-PL" altLang="pl-PL" sz="3600" b="1" dirty="0" smtClean="0">
                <a:solidFill>
                  <a:srgbClr val="002060"/>
                </a:solidFill>
                <a:latin typeface="Calibri" pitchFamily="34" charset="0"/>
              </a:rPr>
            </a:br>
            <a:r>
              <a:rPr lang="pl-PL" altLang="pl-PL" sz="3600" b="1" dirty="0" smtClean="0">
                <a:solidFill>
                  <a:srgbClr val="002060"/>
                </a:solidFill>
                <a:latin typeface="Calibri" pitchFamily="34" charset="0"/>
              </a:rPr>
              <a:t>na rodzicach!</a:t>
            </a:r>
          </a:p>
          <a:p>
            <a:pPr marL="0" indent="0" algn="ctr" eaLnBrk="1" hangingPunct="1">
              <a:spcBef>
                <a:spcPts val="0"/>
              </a:spcBef>
            </a:pPr>
            <a:endParaRPr lang="pl-PL" altLang="pl-PL" sz="2400" b="1" u="sng" dirty="0" smtClean="0">
              <a:solidFill>
                <a:srgbClr val="002060"/>
              </a:solidFill>
              <a:latin typeface="Calibri" pitchFamily="34" charset="0"/>
            </a:endParaRPr>
          </a:p>
        </p:txBody>
      </p:sp>
      <p:grpSp>
        <p:nvGrpSpPr>
          <p:cNvPr id="8" name="Grupa 7"/>
          <p:cNvGrpSpPr/>
          <p:nvPr/>
        </p:nvGrpSpPr>
        <p:grpSpPr>
          <a:xfrm>
            <a:off x="251519" y="144686"/>
            <a:ext cx="8640961" cy="908050"/>
            <a:chOff x="251519" y="144686"/>
            <a:chExt cx="8640961" cy="908050"/>
          </a:xfrm>
          <a:solidFill>
            <a:schemeClr val="accent1">
              <a:lumMod val="75000"/>
            </a:schemeClr>
          </a:solidFill>
        </p:grpSpPr>
        <p:sp>
          <p:nvSpPr>
            <p:cNvPr id="6" name="Prostokąt 5"/>
            <p:cNvSpPr/>
            <p:nvPr/>
          </p:nvSpPr>
          <p:spPr>
            <a:xfrm>
              <a:off x="251520" y="144686"/>
              <a:ext cx="8640960" cy="908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solidFill>
                  <a:prstClr val="white"/>
                </a:solidFill>
                <a:latin typeface="Calibri" pitchFamily="34" charset="0"/>
              </a:endParaRPr>
            </a:p>
          </p:txBody>
        </p:sp>
        <p:sp>
          <p:nvSpPr>
            <p:cNvPr id="7" name="pole tekstowe 6"/>
            <p:cNvSpPr txBox="1">
              <a:spLocks noChangeArrowheads="1"/>
            </p:cNvSpPr>
            <p:nvPr/>
          </p:nvSpPr>
          <p:spPr bwMode="auto">
            <a:xfrm>
              <a:off x="251519" y="200834"/>
              <a:ext cx="8640961" cy="707886"/>
            </a:xfrm>
            <a:prstGeom prst="rect">
              <a:avLst/>
            </a:prstGeom>
            <a:grpFill/>
            <a:ln w="9525">
              <a:noFill/>
              <a:miter lim="800000"/>
              <a:headEnd/>
              <a:tailEnd/>
            </a:ln>
          </p:spPr>
          <p:txBody>
            <a:bodyPr wrap="square">
              <a:spAutoFit/>
            </a:bodyPr>
            <a:lstStyle/>
            <a:p>
              <a:pPr algn="ctr">
                <a:defRPr/>
              </a:pPr>
              <a:r>
                <a:rPr lang="pl-PL" sz="4000" b="1" dirty="0" smtClean="0">
                  <a:ln w="50800"/>
                  <a:solidFill>
                    <a:prstClr val="white"/>
                  </a:solidFill>
                  <a:effectLst>
                    <a:outerShdw blurRad="38100" dist="38100" dir="2700000" algn="tl">
                      <a:srgbClr val="000000">
                        <a:alpha val="43137"/>
                      </a:srgbClr>
                    </a:outerShdw>
                  </a:effectLst>
                  <a:latin typeface="Calibri" pitchFamily="34" charset="0"/>
                </a:rPr>
                <a:t>TEZA</a:t>
              </a:r>
              <a:endParaRPr lang="pl-PL" sz="4000" b="1" dirty="0">
                <a:ln w="50800"/>
                <a:solidFill>
                  <a:prstClr val="white"/>
                </a:solidFill>
                <a:effectLst>
                  <a:outerShdw blurRad="38100" dist="38100" dir="2700000" algn="tl">
                    <a:srgbClr val="000000">
                      <a:alpha val="43137"/>
                    </a:srgbClr>
                  </a:outerShdw>
                </a:effectLst>
                <a:latin typeface="Calibri" pitchFamily="34" charset="0"/>
              </a:endParaRPr>
            </a:p>
          </p:txBody>
        </p:sp>
      </p:grpSp>
      <p:sp>
        <p:nvSpPr>
          <p:cNvPr id="9" name="Symbol zastępczy numeru slajdu 8"/>
          <p:cNvSpPr>
            <a:spLocks noGrp="1"/>
          </p:cNvSpPr>
          <p:nvPr>
            <p:ph type="sldNum" sz="quarter" idx="12"/>
          </p:nvPr>
        </p:nvSpPr>
        <p:spPr/>
        <p:txBody>
          <a:bodyPr/>
          <a:lstStyle/>
          <a:p>
            <a:pPr>
              <a:defRPr/>
            </a:pPr>
            <a:fld id="{DC24F67D-2362-4CB0-A37A-CEF7AB58B145}" type="slidenum">
              <a:rPr lang="pl-PL" altLang="pl-PL" smtClean="0"/>
              <a:pPr>
                <a:defRPr/>
              </a:pPr>
              <a:t>3</a:t>
            </a:fld>
            <a:endParaRPr lang="pl-PL" altLang="pl-PL"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Podtytuł 2"/>
          <p:cNvSpPr txBox="1">
            <a:spLocks/>
          </p:cNvSpPr>
          <p:nvPr/>
        </p:nvSpPr>
        <p:spPr bwMode="auto">
          <a:xfrm>
            <a:off x="575209" y="1268760"/>
            <a:ext cx="7993583" cy="3658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0"/>
              </a:spcBef>
              <a:spcAft>
                <a:spcPts val="1200"/>
              </a:spcAft>
              <a:buFont typeface="+mj-lt"/>
              <a:buAutoNum type="arabicPeriod"/>
            </a:pPr>
            <a:r>
              <a:rPr lang="pl-PL" altLang="pl-PL" sz="2400" b="1" dirty="0">
                <a:solidFill>
                  <a:srgbClr val="002060"/>
                </a:solidFill>
                <a:latin typeface="Calibri" pitchFamily="34" charset="0"/>
              </a:rPr>
              <a:t>Niski wzrost (mały horyzont widzenia i samo dziecko słabo widoczne dla kierowcy</a:t>
            </a:r>
            <a:r>
              <a:rPr lang="pl-PL" altLang="pl-PL" sz="2400" b="1" dirty="0" smtClean="0">
                <a:solidFill>
                  <a:srgbClr val="002060"/>
                </a:solidFill>
                <a:latin typeface="Calibri" pitchFamily="34" charset="0"/>
              </a:rPr>
              <a:t>).</a:t>
            </a:r>
            <a:endParaRPr lang="pl-PL" altLang="pl-PL" sz="1000" b="1" dirty="0">
              <a:solidFill>
                <a:srgbClr val="002060"/>
              </a:solidFill>
              <a:latin typeface="Calibri" pitchFamily="34" charset="0"/>
            </a:endParaRPr>
          </a:p>
          <a:p>
            <a:pPr eaLnBrk="1" hangingPunct="1">
              <a:spcBef>
                <a:spcPts val="0"/>
              </a:spcBef>
              <a:spcAft>
                <a:spcPts val="1200"/>
              </a:spcAft>
              <a:buFont typeface="+mj-lt"/>
              <a:buAutoNum type="arabicPeriod"/>
            </a:pPr>
            <a:r>
              <a:rPr lang="pl-PL" altLang="pl-PL" sz="2400" b="1" dirty="0">
                <a:solidFill>
                  <a:srgbClr val="002060"/>
                </a:solidFill>
                <a:latin typeface="Calibri" pitchFamily="34" charset="0"/>
              </a:rPr>
              <a:t>Wąskie pole widzenia (słabe widzenie boczne</a:t>
            </a:r>
            <a:r>
              <a:rPr lang="pl-PL" altLang="pl-PL" sz="2400" b="1" dirty="0" smtClean="0">
                <a:solidFill>
                  <a:srgbClr val="002060"/>
                </a:solidFill>
                <a:latin typeface="Calibri" pitchFamily="34" charset="0"/>
              </a:rPr>
              <a:t>).</a:t>
            </a:r>
            <a:endParaRPr lang="pl-PL" altLang="pl-PL" sz="1000" b="1" dirty="0">
              <a:solidFill>
                <a:srgbClr val="002060"/>
              </a:solidFill>
              <a:latin typeface="Calibri" pitchFamily="34" charset="0"/>
            </a:endParaRPr>
          </a:p>
          <a:p>
            <a:pPr eaLnBrk="1" hangingPunct="1">
              <a:spcBef>
                <a:spcPts val="0"/>
              </a:spcBef>
              <a:spcAft>
                <a:spcPts val="1200"/>
              </a:spcAft>
              <a:buFont typeface="+mj-lt"/>
              <a:buAutoNum type="arabicPeriod"/>
            </a:pPr>
            <a:r>
              <a:rPr lang="pl-PL" altLang="pl-PL" sz="2400" b="1" dirty="0">
                <a:solidFill>
                  <a:srgbClr val="002060"/>
                </a:solidFill>
                <a:latin typeface="Calibri" pitchFamily="34" charset="0"/>
              </a:rPr>
              <a:t>Słabe kojarzenie kierunku źródła dźwięku</a:t>
            </a:r>
            <a:r>
              <a:rPr lang="pl-PL" altLang="pl-PL" sz="2400" b="1" dirty="0" smtClean="0">
                <a:solidFill>
                  <a:srgbClr val="002060"/>
                </a:solidFill>
                <a:latin typeface="Calibri" pitchFamily="34" charset="0"/>
              </a:rPr>
              <a:t>.</a:t>
            </a:r>
            <a:endParaRPr lang="pl-PL" altLang="pl-PL" sz="1000" b="1" dirty="0">
              <a:solidFill>
                <a:srgbClr val="002060"/>
              </a:solidFill>
              <a:latin typeface="Calibri" pitchFamily="34" charset="0"/>
            </a:endParaRPr>
          </a:p>
          <a:p>
            <a:pPr eaLnBrk="1" hangingPunct="1">
              <a:spcBef>
                <a:spcPts val="0"/>
              </a:spcBef>
              <a:spcAft>
                <a:spcPts val="1200"/>
              </a:spcAft>
              <a:buFont typeface="+mj-lt"/>
              <a:buAutoNum type="arabicPeriod"/>
            </a:pPr>
            <a:r>
              <a:rPr lang="pl-PL" altLang="pl-PL" sz="2400" b="1" dirty="0">
                <a:solidFill>
                  <a:srgbClr val="002060"/>
                </a:solidFill>
                <a:latin typeface="Calibri" pitchFamily="34" charset="0"/>
              </a:rPr>
              <a:t>Mała zdolność oceniania </a:t>
            </a:r>
            <a:r>
              <a:rPr lang="pl-PL" altLang="pl-PL" sz="2400" b="1" dirty="0" smtClean="0">
                <a:solidFill>
                  <a:srgbClr val="002060"/>
                </a:solidFill>
                <a:latin typeface="Calibri" pitchFamily="34" charset="0"/>
              </a:rPr>
              <a:t>szybkości.</a:t>
            </a:r>
            <a:endParaRPr lang="pl-PL" altLang="pl-PL" sz="1000" b="1" dirty="0">
              <a:solidFill>
                <a:srgbClr val="002060"/>
              </a:solidFill>
              <a:latin typeface="Calibri" pitchFamily="34" charset="0"/>
            </a:endParaRPr>
          </a:p>
          <a:p>
            <a:pPr eaLnBrk="1" hangingPunct="1">
              <a:spcBef>
                <a:spcPts val="0"/>
              </a:spcBef>
              <a:spcAft>
                <a:spcPts val="1200"/>
              </a:spcAft>
              <a:buFont typeface="+mj-lt"/>
              <a:buAutoNum type="arabicPeriod"/>
            </a:pPr>
            <a:r>
              <a:rPr lang="pl-PL" altLang="pl-PL" sz="2400" b="1" dirty="0">
                <a:solidFill>
                  <a:srgbClr val="002060"/>
                </a:solidFill>
                <a:latin typeface="Calibri" pitchFamily="34" charset="0"/>
              </a:rPr>
              <a:t>Brak możliwości szybkiej oceny sytuacji i dłuższej koncentracji uwagi</a:t>
            </a:r>
            <a:r>
              <a:rPr lang="pl-PL" altLang="pl-PL" sz="2400" b="1" dirty="0" smtClean="0">
                <a:solidFill>
                  <a:srgbClr val="002060"/>
                </a:solidFill>
                <a:latin typeface="Calibri" pitchFamily="34" charset="0"/>
              </a:rPr>
              <a:t>.</a:t>
            </a:r>
            <a:endParaRPr lang="pl-PL" altLang="pl-PL" sz="1000" b="1" dirty="0">
              <a:solidFill>
                <a:srgbClr val="002060"/>
              </a:solidFill>
              <a:latin typeface="Calibri" pitchFamily="34" charset="0"/>
            </a:endParaRPr>
          </a:p>
          <a:p>
            <a:pPr eaLnBrk="1" hangingPunct="1">
              <a:spcBef>
                <a:spcPts val="0"/>
              </a:spcBef>
              <a:spcAft>
                <a:spcPts val="1200"/>
              </a:spcAft>
              <a:buFont typeface="+mj-lt"/>
              <a:buAutoNum type="arabicPeriod"/>
            </a:pPr>
            <a:r>
              <a:rPr lang="pl-PL" altLang="pl-PL" sz="2400" b="1" dirty="0">
                <a:solidFill>
                  <a:srgbClr val="002060"/>
                </a:solidFill>
                <a:latin typeface="Calibri" pitchFamily="34" charset="0"/>
              </a:rPr>
              <a:t>Impulsywność.</a:t>
            </a:r>
          </a:p>
        </p:txBody>
      </p:sp>
      <p:sp>
        <p:nvSpPr>
          <p:cNvPr id="6" name="Symbol zastępczy numeru slajdu 5"/>
          <p:cNvSpPr>
            <a:spLocks noGrp="1"/>
          </p:cNvSpPr>
          <p:nvPr>
            <p:ph type="sldNum" sz="quarter" idx="12"/>
          </p:nvPr>
        </p:nvSpPr>
        <p:spPr/>
        <p:txBody>
          <a:bodyPr/>
          <a:lstStyle/>
          <a:p>
            <a:pPr>
              <a:defRPr/>
            </a:pPr>
            <a:fld id="{DC24F67D-2362-4CB0-A37A-CEF7AB58B145}" type="slidenum">
              <a:rPr lang="pl-PL" altLang="pl-PL" smtClean="0"/>
              <a:pPr>
                <a:defRPr/>
              </a:pPr>
              <a:t>4</a:t>
            </a:fld>
            <a:endParaRPr lang="pl-PL" altLang="pl-PL" dirty="0"/>
          </a:p>
        </p:txBody>
      </p:sp>
      <p:pic>
        <p:nvPicPr>
          <p:cNvPr id="10242" name="Picture 2" descr="Podobny obraz"/>
          <p:cNvPicPr>
            <a:picLocks noChangeAspect="1" noChangeArrowheads="1"/>
          </p:cNvPicPr>
          <p:nvPr/>
        </p:nvPicPr>
        <p:blipFill>
          <a:blip r:embed="rId2" cstate="print"/>
          <a:srcRect/>
          <a:stretch>
            <a:fillRect/>
          </a:stretch>
        </p:blipFill>
        <p:spPr bwMode="auto">
          <a:xfrm>
            <a:off x="5214942" y="4429132"/>
            <a:ext cx="3067844" cy="18879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pole tekstowe 6"/>
          <p:cNvSpPr txBox="1">
            <a:spLocks noChangeArrowheads="1"/>
          </p:cNvSpPr>
          <p:nvPr/>
        </p:nvSpPr>
        <p:spPr bwMode="auto">
          <a:xfrm>
            <a:off x="251519" y="200834"/>
            <a:ext cx="8640961" cy="707886"/>
          </a:xfrm>
          <a:prstGeom prst="rect">
            <a:avLst/>
          </a:prstGeom>
          <a:solidFill>
            <a:schemeClr val="accent1">
              <a:lumMod val="75000"/>
            </a:schemeClr>
          </a:solidFill>
          <a:ln w="9525">
            <a:noFill/>
            <a:miter lim="800000"/>
            <a:headEnd/>
            <a:tailEnd/>
          </a:ln>
        </p:spPr>
        <p:txBody>
          <a:bodyPr wrap="square">
            <a:spAutoFit/>
          </a:bodyPr>
          <a:lstStyle/>
          <a:p>
            <a:pPr algn="ctr">
              <a:defRPr/>
            </a:pPr>
            <a:r>
              <a:rPr lang="pl-PL" sz="4000" b="1" dirty="0" smtClean="0">
                <a:ln w="50800"/>
                <a:solidFill>
                  <a:prstClr val="white"/>
                </a:solidFill>
                <a:effectLst>
                  <a:outerShdw blurRad="38100" dist="38100" dir="2700000" algn="tl">
                    <a:srgbClr val="000000">
                      <a:alpha val="43137"/>
                    </a:srgbClr>
                  </a:outerShdw>
                </a:effectLst>
                <a:latin typeface="Calibri" pitchFamily="34" charset="0"/>
              </a:rPr>
              <a:t>CZYNNIKI RYZYKA WŚRÓD DZIECI</a:t>
            </a:r>
            <a:endParaRPr lang="pl-PL" sz="4000" b="1" dirty="0">
              <a:ln w="50800"/>
              <a:solidFill>
                <a:prstClr val="white"/>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hlinkClick r:id="" action="ppaction://hlinkshowjump?jump=nextslide"/>
          </p:cNvPr>
          <p:cNvSpPr/>
          <p:nvPr/>
        </p:nvSpPr>
        <p:spPr>
          <a:xfrm>
            <a:off x="3275856" y="3356992"/>
            <a:ext cx="2561016" cy="1536609"/>
          </a:xfrm>
          <a:prstGeom prst="rect">
            <a:avLst/>
          </a:prstGeom>
          <a:solidFill>
            <a:schemeClr val="accent4">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pl-PL" sz="2300" b="1" kern="1200" dirty="0" smtClean="0">
                <a:solidFill>
                  <a:schemeClr val="bg1"/>
                </a:solidFill>
              </a:rPr>
              <a:t>Wyrobienie nawyku posłuszeństwa</a:t>
            </a:r>
            <a:endParaRPr lang="pl-PL" sz="2300" b="1" kern="1200" dirty="0">
              <a:solidFill>
                <a:schemeClr val="bg1"/>
              </a:solidFill>
            </a:endParaRPr>
          </a:p>
        </p:txBody>
      </p:sp>
      <p:sp>
        <p:nvSpPr>
          <p:cNvPr id="8" name="Prostokąt 7">
            <a:hlinkClick r:id="rId2" action="ppaction://hlinksldjump"/>
          </p:cNvPr>
          <p:cNvSpPr/>
          <p:nvPr/>
        </p:nvSpPr>
        <p:spPr>
          <a:xfrm>
            <a:off x="3275856" y="1700808"/>
            <a:ext cx="2561016" cy="1536609"/>
          </a:xfrm>
          <a:prstGeom prst="rect">
            <a:avLst/>
          </a:prstGeom>
          <a:solidFill>
            <a:schemeClr val="accent2">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pl-PL" sz="2300" b="1" kern="1200" dirty="0" smtClean="0">
                <a:solidFill>
                  <a:schemeClr val="bg1"/>
                </a:solidFill>
                <a:latin typeface="Calibri" pitchFamily="34" charset="0"/>
              </a:rPr>
              <a:t>Rozmowa </a:t>
            </a:r>
            <a:br>
              <a:rPr lang="pl-PL" sz="2300" b="1" kern="1200" dirty="0" smtClean="0">
                <a:solidFill>
                  <a:schemeClr val="bg1"/>
                </a:solidFill>
                <a:latin typeface="Calibri" pitchFamily="34" charset="0"/>
              </a:rPr>
            </a:br>
            <a:r>
              <a:rPr lang="pl-PL" sz="2300" b="1" kern="1200" dirty="0" smtClean="0">
                <a:solidFill>
                  <a:schemeClr val="bg1"/>
                </a:solidFill>
                <a:latin typeface="Calibri" pitchFamily="34" charset="0"/>
              </a:rPr>
              <a:t>z dzieckiem</a:t>
            </a:r>
            <a:endParaRPr lang="pl-PL" sz="2300" b="1" kern="1200" dirty="0"/>
          </a:p>
        </p:txBody>
      </p:sp>
      <p:sp>
        <p:nvSpPr>
          <p:cNvPr id="11" name="Prostokąt 10">
            <a:hlinkClick r:id="rId3" action="ppaction://hlinksldjump"/>
          </p:cNvPr>
          <p:cNvSpPr/>
          <p:nvPr/>
        </p:nvSpPr>
        <p:spPr>
          <a:xfrm>
            <a:off x="5999281" y="1700808"/>
            <a:ext cx="2561016" cy="1536609"/>
          </a:xfrm>
          <a:prstGeom prst="rect">
            <a:avLst/>
          </a:prstGeom>
          <a:solidFill>
            <a:srgbClr val="FFFF00"/>
          </a:solid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pl-PL" sz="2300" b="1" kern="1200" dirty="0" smtClean="0">
                <a:solidFill>
                  <a:schemeClr val="tx1"/>
                </a:solidFill>
                <a:latin typeface="Calibri" pitchFamily="34" charset="0"/>
              </a:rPr>
              <a:t>Właściwy ubiór dziecka</a:t>
            </a:r>
            <a:endParaRPr lang="pl-PL" sz="2300" b="1" kern="1200" dirty="0">
              <a:solidFill>
                <a:schemeClr val="tx1"/>
              </a:solidFill>
            </a:endParaRPr>
          </a:p>
        </p:txBody>
      </p:sp>
      <p:grpSp>
        <p:nvGrpSpPr>
          <p:cNvPr id="9" name="Grupa 11"/>
          <p:cNvGrpSpPr/>
          <p:nvPr/>
        </p:nvGrpSpPr>
        <p:grpSpPr>
          <a:xfrm>
            <a:off x="570824" y="3332551"/>
            <a:ext cx="2561016" cy="1536609"/>
            <a:chOff x="3740282" y="1795867"/>
            <a:chExt cx="2561016" cy="1536609"/>
          </a:xfrm>
          <a:solidFill>
            <a:schemeClr val="bg2">
              <a:lumMod val="50000"/>
            </a:schemeClr>
          </a:solidFill>
        </p:grpSpPr>
        <p:sp>
          <p:nvSpPr>
            <p:cNvPr id="13" name="Prostokąt 12"/>
            <p:cNvSpPr/>
            <p:nvPr/>
          </p:nvSpPr>
          <p:spPr>
            <a:xfrm>
              <a:off x="3740282" y="1795867"/>
              <a:ext cx="2561016" cy="1536609"/>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Prostokąt 13">
              <a:hlinkClick r:id="rId4" action="ppaction://hlinksldjump"/>
            </p:cNvPr>
            <p:cNvSpPr/>
            <p:nvPr/>
          </p:nvSpPr>
          <p:spPr>
            <a:xfrm>
              <a:off x="3740282" y="1795867"/>
              <a:ext cx="2561016" cy="153660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pl-PL" sz="2300" b="1" kern="1200" dirty="0" smtClean="0">
                  <a:solidFill>
                    <a:schemeClr val="bg1"/>
                  </a:solidFill>
                  <a:latin typeface="Calibri" pitchFamily="34" charset="0"/>
                </a:rPr>
                <a:t>Wybór drogi najbezpieczniejszej, a nie najkrótszej</a:t>
              </a:r>
              <a:endParaRPr lang="pl-PL" sz="2300" b="1" kern="1200" dirty="0"/>
            </a:p>
          </p:txBody>
        </p:sp>
      </p:grpSp>
      <p:sp>
        <p:nvSpPr>
          <p:cNvPr id="17" name="Prostokąt 16">
            <a:hlinkClick r:id="rId5" action="ppaction://hlinksldjump"/>
          </p:cNvPr>
          <p:cNvSpPr/>
          <p:nvPr/>
        </p:nvSpPr>
        <p:spPr>
          <a:xfrm>
            <a:off x="539552" y="5013176"/>
            <a:ext cx="2561016" cy="1536609"/>
          </a:xfrm>
          <a:prstGeom prst="rect">
            <a:avLst/>
          </a:prstGeom>
          <a:solidFill>
            <a:schemeClr val="accent6">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pl-PL" sz="2300" b="1" kern="1200" dirty="0" smtClean="0">
                <a:solidFill>
                  <a:schemeClr val="bg1"/>
                </a:solidFill>
                <a:latin typeface="Calibri" pitchFamily="34" charset="0"/>
              </a:rPr>
              <a:t>Trening bezpiecznej drogi do szkoły</a:t>
            </a:r>
            <a:endParaRPr lang="pl-PL" sz="2300" b="1" kern="1200" dirty="0"/>
          </a:p>
        </p:txBody>
      </p:sp>
      <p:sp>
        <p:nvSpPr>
          <p:cNvPr id="20" name="Prostokąt 19">
            <a:hlinkClick r:id="rId6" action="ppaction://hlinksldjump"/>
          </p:cNvPr>
          <p:cNvSpPr/>
          <p:nvPr/>
        </p:nvSpPr>
        <p:spPr>
          <a:xfrm>
            <a:off x="6012160" y="4987418"/>
            <a:ext cx="2561016" cy="1536609"/>
          </a:xfrm>
          <a:prstGeom prst="rect">
            <a:avLst/>
          </a:prstGeom>
          <a:solidFill>
            <a:srgbClr val="92D050"/>
          </a:solid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pl-PL" sz="2300" b="1" kern="1200" dirty="0" smtClean="0">
                <a:solidFill>
                  <a:schemeClr val="tx1"/>
                </a:solidFill>
                <a:latin typeface="Calibri" pitchFamily="34" charset="0"/>
              </a:rPr>
              <a:t>Utrwalenie pożytecznych przyzwyczajeń</a:t>
            </a:r>
            <a:endParaRPr lang="pl-PL" sz="2300" b="1" kern="1200" dirty="0">
              <a:solidFill>
                <a:schemeClr val="tx1"/>
              </a:solidFill>
            </a:endParaRPr>
          </a:p>
        </p:txBody>
      </p:sp>
      <p:pic>
        <p:nvPicPr>
          <p:cNvPr id="21" name="Picture 2" descr="Mother and son crossing road"/>
          <p:cNvPicPr>
            <a:picLocks noChangeAspect="1" noChangeArrowheads="1"/>
          </p:cNvPicPr>
          <p:nvPr/>
        </p:nvPicPr>
        <p:blipFill>
          <a:blip r:embed="rId7" cstate="print"/>
          <a:stretch>
            <a:fillRect/>
          </a:stretch>
        </p:blipFill>
        <p:spPr bwMode="auto">
          <a:xfrm>
            <a:off x="3288735" y="5013176"/>
            <a:ext cx="2529265" cy="1512000"/>
          </a:xfrm>
          <a:prstGeom prst="rect">
            <a:avLst/>
          </a:prstGeom>
          <a:noFill/>
          <a:ln>
            <a:noFill/>
          </a:ln>
        </p:spPr>
      </p:pic>
      <p:pic>
        <p:nvPicPr>
          <p:cNvPr id="26626" name="Picture 2" descr="http://www.iturek.net/sites/default/files/styles/full/public/field/image/dsc_4338.jpg?itok=BOe-UfNC"/>
          <p:cNvPicPr>
            <a:picLocks noChangeAspect="1" noChangeArrowheads="1"/>
          </p:cNvPicPr>
          <p:nvPr/>
        </p:nvPicPr>
        <p:blipFill>
          <a:blip r:embed="rId8" cstate="print"/>
          <a:srcRect r="2778" b="12500"/>
          <a:stretch>
            <a:fillRect/>
          </a:stretch>
        </p:blipFill>
        <p:spPr bwMode="auto">
          <a:xfrm>
            <a:off x="6025039" y="3356992"/>
            <a:ext cx="2520281" cy="1512169"/>
          </a:xfrm>
          <a:prstGeom prst="rect">
            <a:avLst/>
          </a:prstGeom>
          <a:noFill/>
        </p:spPr>
      </p:pic>
      <p:pic>
        <p:nvPicPr>
          <p:cNvPr id="26628" name="Picture 4" descr="http://www.kariera24.info/wp-content/uploads/2015/10/speech-777x437.jpg"/>
          <p:cNvPicPr>
            <a:picLocks noChangeAspect="1" noChangeArrowheads="1"/>
          </p:cNvPicPr>
          <p:nvPr/>
        </p:nvPicPr>
        <p:blipFill>
          <a:blip r:embed="rId9" cstate="print"/>
          <a:srcRect l="2678" r="3574"/>
          <a:stretch>
            <a:fillRect/>
          </a:stretch>
        </p:blipFill>
        <p:spPr bwMode="auto">
          <a:xfrm>
            <a:off x="611560" y="1700808"/>
            <a:ext cx="2520280" cy="1512000"/>
          </a:xfrm>
          <a:prstGeom prst="rect">
            <a:avLst/>
          </a:prstGeom>
          <a:noFill/>
        </p:spPr>
      </p:pic>
      <p:sp>
        <p:nvSpPr>
          <p:cNvPr id="26" name="pole tekstowe 25"/>
          <p:cNvSpPr txBox="1">
            <a:spLocks noChangeArrowheads="1"/>
          </p:cNvSpPr>
          <p:nvPr/>
        </p:nvSpPr>
        <p:spPr bwMode="auto">
          <a:xfrm>
            <a:off x="251519" y="200834"/>
            <a:ext cx="8640961" cy="1200329"/>
          </a:xfrm>
          <a:prstGeom prst="rect">
            <a:avLst/>
          </a:prstGeom>
          <a:solidFill>
            <a:schemeClr val="accent1">
              <a:lumMod val="75000"/>
            </a:schemeClr>
          </a:solidFill>
          <a:ln w="9525">
            <a:noFill/>
            <a:miter lim="800000"/>
            <a:headEnd/>
            <a:tailEnd/>
          </a:ln>
        </p:spPr>
        <p:txBody>
          <a:bodyPr wrap="square">
            <a:spAutoFit/>
          </a:bodyPr>
          <a:lstStyle/>
          <a:p>
            <a:pPr lvl="0" algn="ctr"/>
            <a:r>
              <a:rPr lang="pl-PL" sz="3600" b="1" dirty="0" smtClean="0">
                <a:solidFill>
                  <a:schemeClr val="bg1"/>
                </a:solidFill>
              </a:rPr>
              <a:t>NAJISTOTNIEJSZE ELEMENTY WYCHOWANIA KOMUNIKACYJNEGO PRZEZ RODZICÓW</a:t>
            </a:r>
            <a:endParaRPr lang="pl-PL" sz="36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50825" y="333375"/>
          <a:ext cx="8713788" cy="93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173" name="Podtytuł 2">
            <a:hlinkClick r:id="rId7" action="ppaction://hlinksldjump" highlightClick="1"/>
          </p:cNvPr>
          <p:cNvSpPr txBox="1">
            <a:spLocks/>
          </p:cNvSpPr>
          <p:nvPr/>
        </p:nvSpPr>
        <p:spPr bwMode="auto">
          <a:xfrm>
            <a:off x="323528" y="1556792"/>
            <a:ext cx="8280000"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225425" eaLnBrk="0" hangingPunct="0">
              <a:defRPr>
                <a:solidFill>
                  <a:schemeClr val="tx1"/>
                </a:solidFill>
                <a:latin typeface="Arial" charset="0"/>
                <a:cs typeface="Arial" charset="0"/>
              </a:defRPr>
            </a:lvl1pPr>
            <a:lvl2pPr marL="742950" indent="-285750" defTabSz="225425" eaLnBrk="0" hangingPunct="0">
              <a:defRPr>
                <a:solidFill>
                  <a:schemeClr val="tx1"/>
                </a:solidFill>
                <a:latin typeface="Arial" charset="0"/>
                <a:cs typeface="Arial" charset="0"/>
              </a:defRPr>
            </a:lvl2pPr>
            <a:lvl3pPr marL="1143000" indent="-228600" defTabSz="225425" eaLnBrk="0" hangingPunct="0">
              <a:defRPr>
                <a:solidFill>
                  <a:schemeClr val="tx1"/>
                </a:solidFill>
                <a:latin typeface="Arial" charset="0"/>
                <a:cs typeface="Arial" charset="0"/>
              </a:defRPr>
            </a:lvl3pPr>
            <a:lvl4pPr marL="1600200" indent="-228600" defTabSz="225425" eaLnBrk="0" hangingPunct="0">
              <a:defRPr>
                <a:solidFill>
                  <a:schemeClr val="tx1"/>
                </a:solidFill>
                <a:latin typeface="Arial" charset="0"/>
                <a:cs typeface="Arial" charset="0"/>
              </a:defRPr>
            </a:lvl4pPr>
            <a:lvl5pPr marL="2057400" indent="-228600" defTabSz="225425" eaLnBrk="0" hangingPunct="0">
              <a:defRPr>
                <a:solidFill>
                  <a:schemeClr val="tx1"/>
                </a:solidFill>
                <a:latin typeface="Arial" charset="0"/>
                <a:cs typeface="Arial" charset="0"/>
              </a:defRPr>
            </a:lvl5pPr>
            <a:lvl6pPr marL="2514600" indent="-228600" defTabSz="225425" eaLnBrk="0" fontAlgn="base" hangingPunct="0">
              <a:spcBef>
                <a:spcPct val="0"/>
              </a:spcBef>
              <a:spcAft>
                <a:spcPct val="0"/>
              </a:spcAft>
              <a:defRPr>
                <a:solidFill>
                  <a:schemeClr val="tx1"/>
                </a:solidFill>
                <a:latin typeface="Arial" charset="0"/>
                <a:cs typeface="Arial" charset="0"/>
              </a:defRPr>
            </a:lvl6pPr>
            <a:lvl7pPr marL="2971800" indent="-228600" defTabSz="225425" eaLnBrk="0" fontAlgn="base" hangingPunct="0">
              <a:spcBef>
                <a:spcPct val="0"/>
              </a:spcBef>
              <a:spcAft>
                <a:spcPct val="0"/>
              </a:spcAft>
              <a:defRPr>
                <a:solidFill>
                  <a:schemeClr val="tx1"/>
                </a:solidFill>
                <a:latin typeface="Arial" charset="0"/>
                <a:cs typeface="Arial" charset="0"/>
              </a:defRPr>
            </a:lvl7pPr>
            <a:lvl8pPr marL="3429000" indent="-228600" defTabSz="225425" eaLnBrk="0" fontAlgn="base" hangingPunct="0">
              <a:spcBef>
                <a:spcPct val="0"/>
              </a:spcBef>
              <a:spcAft>
                <a:spcPct val="0"/>
              </a:spcAft>
              <a:defRPr>
                <a:solidFill>
                  <a:schemeClr val="tx1"/>
                </a:solidFill>
                <a:latin typeface="Arial" charset="0"/>
                <a:cs typeface="Arial" charset="0"/>
              </a:defRPr>
            </a:lvl8pPr>
            <a:lvl9pPr marL="3886200" indent="-228600" defTabSz="225425"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pl-PL" altLang="pl-PL" sz="2400" b="1" dirty="0">
                <a:solidFill>
                  <a:srgbClr val="002060"/>
                </a:solidFill>
                <a:latin typeface="Calibri" pitchFamily="34" charset="0"/>
              </a:rPr>
              <a:t>Dzieci muszą nauczyć się przestrzegać podstawowych zakazów, szczególnie </a:t>
            </a:r>
            <a:r>
              <a:rPr lang="pl-PL" altLang="pl-PL" sz="2400" b="1" dirty="0" smtClean="0">
                <a:solidFill>
                  <a:srgbClr val="002060"/>
                </a:solidFill>
                <a:latin typeface="Calibri" pitchFamily="34" charset="0"/>
              </a:rPr>
              <a:t>dotyczących </a:t>
            </a:r>
            <a:r>
              <a:rPr lang="pl-PL" altLang="pl-PL" sz="2400" b="1" dirty="0">
                <a:solidFill>
                  <a:srgbClr val="002060"/>
                </a:solidFill>
                <a:latin typeface="Calibri" pitchFamily="34" charset="0"/>
              </a:rPr>
              <a:t>ich bezpieczeństwa, co powinno być konsekwentnie </a:t>
            </a:r>
            <a:r>
              <a:rPr lang="pl-PL" altLang="pl-PL" sz="2400" b="1" dirty="0" smtClean="0">
                <a:solidFill>
                  <a:srgbClr val="002060"/>
                </a:solidFill>
                <a:latin typeface="Calibri" pitchFamily="34" charset="0"/>
              </a:rPr>
              <a:t>egzekwowane </a:t>
            </a:r>
            <a:r>
              <a:rPr lang="pl-PL" altLang="pl-PL" sz="2400" b="1" dirty="0">
                <a:solidFill>
                  <a:srgbClr val="002060"/>
                </a:solidFill>
                <a:latin typeface="Calibri" pitchFamily="34" charset="0"/>
              </a:rPr>
              <a:t>przez rodziców.</a:t>
            </a:r>
          </a:p>
          <a:p>
            <a:pPr eaLnBrk="1" hangingPunct="1">
              <a:buFont typeface="Arial" charset="0"/>
              <a:buChar char="•"/>
            </a:pPr>
            <a:endParaRPr lang="pl-PL" altLang="pl-PL" sz="1400" b="1" dirty="0">
              <a:solidFill>
                <a:srgbClr val="002060"/>
              </a:solidFill>
              <a:latin typeface="Calibri" pitchFamily="34" charset="0"/>
            </a:endParaRPr>
          </a:p>
          <a:p>
            <a:pPr eaLnBrk="1" hangingPunct="1">
              <a:buFont typeface="Arial" charset="0"/>
              <a:buChar char="•"/>
            </a:pPr>
            <a:r>
              <a:rPr lang="pl-PL" altLang="pl-PL" sz="2400" b="1" dirty="0">
                <a:solidFill>
                  <a:srgbClr val="002060"/>
                </a:solidFill>
                <a:latin typeface="Calibri" pitchFamily="34" charset="0"/>
              </a:rPr>
              <a:t>Dziecko powinno zrozumieć, że opuszczania podwórka czy innego miejsca, 	gdzie pozwala się mu na zabawę oraz wychodzenia samemu bądź </a:t>
            </a:r>
            <a:r>
              <a:rPr lang="pl-PL" altLang="pl-PL" sz="2400" b="1" dirty="0" smtClean="0">
                <a:solidFill>
                  <a:srgbClr val="002060"/>
                </a:solidFill>
                <a:latin typeface="Calibri" pitchFamily="34" charset="0"/>
              </a:rPr>
              <a:t>z </a:t>
            </a:r>
            <a:r>
              <a:rPr lang="pl-PL" altLang="pl-PL" sz="2400" b="1" dirty="0">
                <a:solidFill>
                  <a:srgbClr val="002060"/>
                </a:solidFill>
                <a:latin typeface="Calibri" pitchFamily="34" charset="0"/>
              </a:rPr>
              <a:t>kolegami na ulicę, może być tak samo niebezpieczne jak zabawa zapałkami, odkręcanie gazu, wychylanie się z okna itd.</a:t>
            </a:r>
          </a:p>
        </p:txBody>
      </p:sp>
      <p:sp>
        <p:nvSpPr>
          <p:cNvPr id="6" name="Symbol zastępczy numeru slajdu 5"/>
          <p:cNvSpPr>
            <a:spLocks noGrp="1"/>
          </p:cNvSpPr>
          <p:nvPr>
            <p:ph type="sldNum" sz="quarter" idx="12"/>
          </p:nvPr>
        </p:nvSpPr>
        <p:spPr/>
        <p:txBody>
          <a:bodyPr/>
          <a:lstStyle/>
          <a:p>
            <a:pPr>
              <a:defRPr/>
            </a:pPr>
            <a:fld id="{DC24F67D-2362-4CB0-A37A-CEF7AB58B145}" type="slidenum">
              <a:rPr lang="pl-PL" altLang="pl-PL" smtClean="0"/>
              <a:pPr>
                <a:defRPr/>
              </a:pPr>
              <a:t>6</a:t>
            </a:fld>
            <a:endParaRPr lang="pl-PL" altLang="pl-PL" dirty="0"/>
          </a:p>
        </p:txBody>
      </p:sp>
      <p:pic>
        <p:nvPicPr>
          <p:cNvPr id="7" name="Picture 2" descr="http://www.inspiringwomen.co.za/wp-content/uploads/2014/09/discipline.jpg"/>
          <p:cNvPicPr>
            <a:picLocks noChangeAspect="1" noChangeArrowheads="1"/>
          </p:cNvPicPr>
          <p:nvPr/>
        </p:nvPicPr>
        <p:blipFill>
          <a:blip r:embed="rId8" cstate="print"/>
          <a:srcRect/>
          <a:stretch>
            <a:fillRect/>
          </a:stretch>
        </p:blipFill>
        <p:spPr bwMode="auto">
          <a:xfrm>
            <a:off x="5572132" y="4786322"/>
            <a:ext cx="2634086" cy="1754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79388" y="268288"/>
          <a:ext cx="8713787" cy="1072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97" name="Symbol zastępczy zawartości 2"/>
          <p:cNvSpPr>
            <a:spLocks noGrp="1"/>
          </p:cNvSpPr>
          <p:nvPr>
            <p:ph idx="1"/>
          </p:nvPr>
        </p:nvSpPr>
        <p:spPr>
          <a:xfrm>
            <a:off x="214282" y="1484313"/>
            <a:ext cx="8280000" cy="4945083"/>
          </a:xfrm>
        </p:spPr>
        <p:txBody>
          <a:bodyPr>
            <a:noAutofit/>
          </a:bodyPr>
          <a:lstStyle/>
          <a:p>
            <a:pPr eaLnBrk="1" hangingPunct="1">
              <a:lnSpc>
                <a:spcPct val="90000"/>
              </a:lnSpc>
              <a:spcBef>
                <a:spcPct val="0"/>
              </a:spcBef>
              <a:buClrTx/>
            </a:pPr>
            <a:r>
              <a:rPr lang="pl-PL" altLang="pl-PL" sz="2400" b="1" dirty="0" smtClean="0">
                <a:solidFill>
                  <a:srgbClr val="002060"/>
                </a:solidFill>
                <a:ea typeface="Verdana" pitchFamily="34" charset="0"/>
                <a:cs typeface="Verdana" pitchFamily="34" charset="0"/>
              </a:rPr>
              <a:t>Gdy dziecko stoi po przeciwnej stronie ulicy niż my, powinno wiedzieć, że zawsze ma czekać, aż do niego przejdziemy, nie należy go wołać do siebie, nawet, gdy nie jadą żadne pojazdy.</a:t>
            </a:r>
          </a:p>
          <a:p>
            <a:pPr eaLnBrk="1" hangingPunct="1">
              <a:lnSpc>
                <a:spcPct val="90000"/>
              </a:lnSpc>
              <a:spcBef>
                <a:spcPct val="0"/>
              </a:spcBef>
              <a:buClrTx/>
            </a:pPr>
            <a:endParaRPr lang="pl-PL" altLang="pl-PL" sz="1400" b="1" dirty="0" smtClean="0">
              <a:solidFill>
                <a:srgbClr val="002060"/>
              </a:solidFill>
              <a:ea typeface="Verdana" pitchFamily="34" charset="0"/>
              <a:cs typeface="Verdana" pitchFamily="34" charset="0"/>
            </a:endParaRPr>
          </a:p>
          <a:p>
            <a:pPr eaLnBrk="1" hangingPunct="1">
              <a:lnSpc>
                <a:spcPct val="90000"/>
              </a:lnSpc>
              <a:spcBef>
                <a:spcPct val="0"/>
              </a:spcBef>
              <a:buClrTx/>
            </a:pPr>
            <a:r>
              <a:rPr lang="pl-PL" altLang="pl-PL" sz="2400" b="1" dirty="0" smtClean="0">
                <a:solidFill>
                  <a:srgbClr val="002060"/>
                </a:solidFill>
                <a:ea typeface="Verdana" pitchFamily="34" charset="0"/>
                <a:cs typeface="Verdana" pitchFamily="34" charset="0"/>
              </a:rPr>
              <a:t>Przechodzimy przez jezdnię tylko w miejscach wyznaczonych lub dozwolonych, przed wejściem na jezdnię zatrzymujemy się w sposób wyraźny przy krawężniku, rozglądając  się </a:t>
            </a:r>
            <a:br>
              <a:rPr lang="pl-PL" altLang="pl-PL" sz="2400" b="1" dirty="0" smtClean="0">
                <a:solidFill>
                  <a:srgbClr val="002060"/>
                </a:solidFill>
                <a:ea typeface="Verdana" pitchFamily="34" charset="0"/>
                <a:cs typeface="Verdana" pitchFamily="34" charset="0"/>
              </a:rPr>
            </a:br>
            <a:r>
              <a:rPr lang="pl-PL" altLang="pl-PL" sz="2400" b="1" dirty="0" smtClean="0">
                <a:solidFill>
                  <a:srgbClr val="002060"/>
                </a:solidFill>
                <a:ea typeface="Verdana" pitchFamily="34" charset="0"/>
                <a:cs typeface="Verdana" pitchFamily="34" charset="0"/>
              </a:rPr>
              <a:t>w lewo, potem w prawo i znowu w lewo, aby wyrobić </a:t>
            </a:r>
            <a:br>
              <a:rPr lang="pl-PL" altLang="pl-PL" sz="2400" b="1" dirty="0" smtClean="0">
                <a:solidFill>
                  <a:srgbClr val="002060"/>
                </a:solidFill>
                <a:ea typeface="Verdana" pitchFamily="34" charset="0"/>
                <a:cs typeface="Verdana" pitchFamily="34" charset="0"/>
              </a:rPr>
            </a:br>
            <a:r>
              <a:rPr lang="pl-PL" altLang="pl-PL" sz="2400" b="1" dirty="0" smtClean="0">
                <a:solidFill>
                  <a:srgbClr val="002060"/>
                </a:solidFill>
                <a:ea typeface="Verdana" pitchFamily="34" charset="0"/>
                <a:cs typeface="Verdana" pitchFamily="34" charset="0"/>
              </a:rPr>
              <a:t>u dziecka podobne przyzwyczajenie. </a:t>
            </a:r>
          </a:p>
          <a:p>
            <a:pPr eaLnBrk="1" hangingPunct="1">
              <a:lnSpc>
                <a:spcPct val="90000"/>
              </a:lnSpc>
              <a:spcBef>
                <a:spcPct val="0"/>
              </a:spcBef>
              <a:buClrTx/>
            </a:pPr>
            <a:endParaRPr lang="pl-PL" altLang="pl-PL" sz="1400" b="1" dirty="0" smtClean="0">
              <a:solidFill>
                <a:srgbClr val="002060"/>
              </a:solidFill>
              <a:ea typeface="Verdana" pitchFamily="34" charset="0"/>
              <a:cs typeface="Verdana" pitchFamily="34" charset="0"/>
            </a:endParaRPr>
          </a:p>
          <a:p>
            <a:pPr eaLnBrk="1" hangingPunct="1">
              <a:lnSpc>
                <a:spcPct val="90000"/>
              </a:lnSpc>
              <a:spcBef>
                <a:spcPct val="0"/>
              </a:spcBef>
              <a:buClrTx/>
            </a:pPr>
            <a:r>
              <a:rPr lang="pl-PL" altLang="pl-PL" sz="2400" b="1" dirty="0" smtClean="0">
                <a:solidFill>
                  <a:srgbClr val="002060"/>
                </a:solidFill>
                <a:ea typeface="Verdana" pitchFamily="34" charset="0"/>
                <a:cs typeface="Verdana" pitchFamily="34" charset="0"/>
              </a:rPr>
              <a:t>Po pewnym czasie dajemy dziecku szansę aby</a:t>
            </a:r>
            <a:br>
              <a:rPr lang="pl-PL" altLang="pl-PL" sz="2400" b="1" dirty="0" smtClean="0">
                <a:solidFill>
                  <a:srgbClr val="002060"/>
                </a:solidFill>
                <a:ea typeface="Verdana" pitchFamily="34" charset="0"/>
                <a:cs typeface="Verdana" pitchFamily="34" charset="0"/>
              </a:rPr>
            </a:br>
            <a:r>
              <a:rPr lang="pl-PL" altLang="pl-PL" sz="2400" b="1" dirty="0" smtClean="0">
                <a:solidFill>
                  <a:srgbClr val="002060"/>
                </a:solidFill>
                <a:ea typeface="Verdana" pitchFamily="34" charset="0"/>
                <a:cs typeface="Verdana" pitchFamily="34" charset="0"/>
              </a:rPr>
              <a:t>to ono przeprowadziło rodzica przez jezdnię.</a:t>
            </a:r>
            <a:br>
              <a:rPr lang="pl-PL" altLang="pl-PL" sz="2400" b="1" dirty="0" smtClean="0">
                <a:solidFill>
                  <a:srgbClr val="002060"/>
                </a:solidFill>
                <a:ea typeface="Verdana" pitchFamily="34" charset="0"/>
                <a:cs typeface="Verdana" pitchFamily="34" charset="0"/>
              </a:rPr>
            </a:br>
            <a:r>
              <a:rPr lang="pl-PL" altLang="pl-PL" sz="2400" b="1" dirty="0" smtClean="0">
                <a:solidFill>
                  <a:srgbClr val="002060"/>
                </a:solidFill>
                <a:ea typeface="Verdana" pitchFamily="34" charset="0"/>
                <a:cs typeface="Verdana" pitchFamily="34" charset="0"/>
              </a:rPr>
              <a:t>Próba ta powinna odbyć się na znanej ulicy,</a:t>
            </a:r>
            <a:br>
              <a:rPr lang="pl-PL" altLang="pl-PL" sz="2400" b="1" dirty="0" smtClean="0">
                <a:solidFill>
                  <a:srgbClr val="002060"/>
                </a:solidFill>
                <a:ea typeface="Verdana" pitchFamily="34" charset="0"/>
                <a:cs typeface="Verdana" pitchFamily="34" charset="0"/>
              </a:rPr>
            </a:br>
            <a:r>
              <a:rPr lang="pl-PL" altLang="pl-PL" sz="2400" b="1" dirty="0" smtClean="0">
                <a:solidFill>
                  <a:srgbClr val="002060"/>
                </a:solidFill>
                <a:ea typeface="Verdana" pitchFamily="34" charset="0"/>
                <a:cs typeface="Verdana" pitchFamily="34" charset="0"/>
              </a:rPr>
              <a:t>przez którą niejednokrotnie przechodziliśmy</a:t>
            </a:r>
            <a:br>
              <a:rPr lang="pl-PL" altLang="pl-PL" sz="2400" b="1" dirty="0" smtClean="0">
                <a:solidFill>
                  <a:srgbClr val="002060"/>
                </a:solidFill>
                <a:ea typeface="Verdana" pitchFamily="34" charset="0"/>
                <a:cs typeface="Verdana" pitchFamily="34" charset="0"/>
              </a:rPr>
            </a:br>
            <a:r>
              <a:rPr lang="pl-PL" altLang="pl-PL" sz="2400" b="1" dirty="0" smtClean="0">
                <a:solidFill>
                  <a:srgbClr val="002060"/>
                </a:solidFill>
                <a:ea typeface="Verdana" pitchFamily="34" charset="0"/>
                <a:cs typeface="Verdana" pitchFamily="34" charset="0"/>
              </a:rPr>
              <a:t>z dzieckiem.</a:t>
            </a:r>
            <a:endParaRPr lang="pl-PL" altLang="pl-PL" sz="2400" b="1" dirty="0" smtClean="0">
              <a:solidFill>
                <a:srgbClr val="002060"/>
              </a:solidFill>
            </a:endParaRPr>
          </a:p>
        </p:txBody>
      </p:sp>
      <p:sp>
        <p:nvSpPr>
          <p:cNvPr id="6" name="Symbol zastępczy numeru slajdu 5"/>
          <p:cNvSpPr>
            <a:spLocks noGrp="1"/>
          </p:cNvSpPr>
          <p:nvPr>
            <p:ph type="sldNum" sz="quarter" idx="12"/>
          </p:nvPr>
        </p:nvSpPr>
        <p:spPr/>
        <p:txBody>
          <a:bodyPr/>
          <a:lstStyle/>
          <a:p>
            <a:pPr>
              <a:defRPr/>
            </a:pPr>
            <a:fld id="{DC24F67D-2362-4CB0-A37A-CEF7AB58B145}" type="slidenum">
              <a:rPr lang="pl-PL" altLang="pl-PL" smtClean="0"/>
              <a:pPr>
                <a:defRPr/>
              </a:pPr>
              <a:t>7</a:t>
            </a:fld>
            <a:endParaRPr lang="pl-PL" altLang="pl-PL" dirty="0"/>
          </a:p>
        </p:txBody>
      </p:sp>
      <p:pic>
        <p:nvPicPr>
          <p:cNvPr id="7170" name="Picture 2" descr="https://static1.milionkobiet.pl/files/2016_11/.thumbnails/662x441/zabawazdzuecjuen-935c8420339c7da02794920c73b7ea91_02a4bc.jpg"/>
          <p:cNvPicPr>
            <a:picLocks noChangeAspect="1" noChangeArrowheads="1"/>
          </p:cNvPicPr>
          <p:nvPr/>
        </p:nvPicPr>
        <p:blipFill>
          <a:blip r:embed="rId7" cstate="print"/>
          <a:srcRect/>
          <a:stretch>
            <a:fillRect/>
          </a:stretch>
        </p:blipFill>
        <p:spPr bwMode="auto">
          <a:xfrm>
            <a:off x="6500826" y="4643446"/>
            <a:ext cx="2417492" cy="16104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274638"/>
          <a:ext cx="8229600" cy="850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21" name="Symbol zastępczy zawartości 2"/>
          <p:cNvSpPr>
            <a:spLocks noGrp="1"/>
          </p:cNvSpPr>
          <p:nvPr>
            <p:ph idx="1"/>
          </p:nvPr>
        </p:nvSpPr>
        <p:spPr>
          <a:xfrm>
            <a:off x="467544" y="1628800"/>
            <a:ext cx="8280000" cy="3013075"/>
          </a:xfrm>
        </p:spPr>
        <p:txBody>
          <a:bodyPr>
            <a:noAutofit/>
          </a:bodyPr>
          <a:lstStyle/>
          <a:p>
            <a:pPr eaLnBrk="1" hangingPunct="1">
              <a:buClrTx/>
            </a:pPr>
            <a:r>
              <a:rPr lang="pl-PL" altLang="pl-PL" sz="2400" b="1" dirty="0" smtClean="0">
                <a:solidFill>
                  <a:srgbClr val="002060"/>
                </a:solidFill>
                <a:ea typeface="Verdana" pitchFamily="34" charset="0"/>
                <a:cs typeface="Verdana" pitchFamily="34" charset="0"/>
              </a:rPr>
              <a:t>Wyjaśnienie naszego zachowania na drodze.</a:t>
            </a:r>
          </a:p>
          <a:p>
            <a:pPr eaLnBrk="1" hangingPunct="1">
              <a:buClrTx/>
              <a:buFont typeface="Arial" charset="0"/>
              <a:buNone/>
            </a:pPr>
            <a:endParaRPr lang="pl-PL" altLang="pl-PL" sz="1400" b="1" dirty="0" smtClean="0">
              <a:solidFill>
                <a:srgbClr val="002060"/>
              </a:solidFill>
              <a:ea typeface="Verdana" pitchFamily="34" charset="0"/>
              <a:cs typeface="Verdana" pitchFamily="34" charset="0"/>
            </a:endParaRPr>
          </a:p>
          <a:p>
            <a:pPr eaLnBrk="1" hangingPunct="1">
              <a:buClrTx/>
            </a:pPr>
            <a:r>
              <a:rPr lang="pl-PL" altLang="pl-PL" sz="2400" b="1" dirty="0" smtClean="0">
                <a:solidFill>
                  <a:srgbClr val="002060"/>
                </a:solidFill>
                <a:ea typeface="Verdana" pitchFamily="34" charset="0"/>
                <a:cs typeface="Verdana" pitchFamily="34" charset="0"/>
              </a:rPr>
              <a:t>Słowa pochwały za każdym razem, gdy dziecko prawidłowo przechodzi przez jezdnię.</a:t>
            </a:r>
          </a:p>
          <a:p>
            <a:pPr eaLnBrk="1" hangingPunct="1">
              <a:buClrTx/>
              <a:buFont typeface="Arial" charset="0"/>
              <a:buNone/>
            </a:pPr>
            <a:endParaRPr lang="pl-PL" altLang="pl-PL" sz="1400" b="1" dirty="0" smtClean="0">
              <a:solidFill>
                <a:srgbClr val="002060"/>
              </a:solidFill>
              <a:ea typeface="Verdana" pitchFamily="34" charset="0"/>
              <a:cs typeface="Verdana" pitchFamily="34" charset="0"/>
            </a:endParaRPr>
          </a:p>
          <a:p>
            <a:pPr eaLnBrk="1" hangingPunct="1">
              <a:buClrTx/>
            </a:pPr>
            <a:r>
              <a:rPr lang="pl-PL" altLang="pl-PL" sz="2400" b="1" dirty="0" smtClean="0">
                <a:solidFill>
                  <a:srgbClr val="002060"/>
                </a:solidFill>
                <a:ea typeface="Verdana" pitchFamily="34" charset="0"/>
                <a:cs typeface="Verdana" pitchFamily="34" charset="0"/>
              </a:rPr>
              <a:t>Zadawanie dziecku pytań dotyczących ruchu drogowego </a:t>
            </a:r>
            <a:br>
              <a:rPr lang="pl-PL" altLang="pl-PL" sz="2400" b="1" dirty="0" smtClean="0">
                <a:solidFill>
                  <a:srgbClr val="002060"/>
                </a:solidFill>
                <a:ea typeface="Verdana" pitchFamily="34" charset="0"/>
                <a:cs typeface="Verdana" pitchFamily="34" charset="0"/>
              </a:rPr>
            </a:br>
            <a:r>
              <a:rPr lang="pl-PL" altLang="pl-PL" sz="2400" b="1" dirty="0" smtClean="0">
                <a:solidFill>
                  <a:srgbClr val="002060"/>
                </a:solidFill>
                <a:ea typeface="Verdana" pitchFamily="34" charset="0"/>
                <a:cs typeface="Verdana" pitchFamily="34" charset="0"/>
              </a:rPr>
              <a:t>i odpowiadanie na nie komentując różne zauważone sytuacje.</a:t>
            </a:r>
            <a:endParaRPr lang="pl-PL" altLang="pl-PL" sz="3600" b="1" dirty="0" smtClean="0">
              <a:solidFill>
                <a:srgbClr val="002060"/>
              </a:solidFill>
            </a:endParaRPr>
          </a:p>
        </p:txBody>
      </p:sp>
      <p:sp>
        <p:nvSpPr>
          <p:cNvPr id="6" name="Symbol zastępczy numeru slajdu 5"/>
          <p:cNvSpPr>
            <a:spLocks noGrp="1"/>
          </p:cNvSpPr>
          <p:nvPr>
            <p:ph type="sldNum" sz="quarter" idx="12"/>
          </p:nvPr>
        </p:nvSpPr>
        <p:spPr/>
        <p:txBody>
          <a:bodyPr/>
          <a:lstStyle/>
          <a:p>
            <a:pPr>
              <a:defRPr/>
            </a:pPr>
            <a:fld id="{DC24F67D-2362-4CB0-A37A-CEF7AB58B145}" type="slidenum">
              <a:rPr lang="pl-PL" altLang="pl-PL" smtClean="0"/>
              <a:pPr>
                <a:defRPr/>
              </a:pPr>
              <a:t>8</a:t>
            </a:fld>
            <a:endParaRPr lang="pl-PL" altLang="pl-PL" dirty="0"/>
          </a:p>
        </p:txBody>
      </p:sp>
      <p:pic>
        <p:nvPicPr>
          <p:cNvPr id="7" name="Picture 4" descr="http://www.kariera24.info/wp-content/uploads/2015/10/speech-777x437.jpg"/>
          <p:cNvPicPr>
            <a:picLocks noChangeAspect="1" noChangeArrowheads="1"/>
          </p:cNvPicPr>
          <p:nvPr/>
        </p:nvPicPr>
        <p:blipFill>
          <a:blip r:embed="rId7" cstate="print"/>
          <a:srcRect l="2678" r="3574"/>
          <a:stretch>
            <a:fillRect/>
          </a:stretch>
        </p:blipFill>
        <p:spPr bwMode="auto">
          <a:xfrm>
            <a:off x="5357818" y="4500570"/>
            <a:ext cx="2899362" cy="17394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457200" y="274639"/>
          <a:ext cx="8229600" cy="778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ymbol zastępczy numeru slajdu 8"/>
          <p:cNvSpPr>
            <a:spLocks noGrp="1"/>
          </p:cNvSpPr>
          <p:nvPr>
            <p:ph type="sldNum" sz="quarter" idx="12"/>
          </p:nvPr>
        </p:nvSpPr>
        <p:spPr/>
        <p:txBody>
          <a:bodyPr/>
          <a:lstStyle/>
          <a:p>
            <a:pPr>
              <a:defRPr/>
            </a:pPr>
            <a:fld id="{DC24F67D-2362-4CB0-A37A-CEF7AB58B145}" type="slidenum">
              <a:rPr lang="pl-PL" altLang="pl-PL" smtClean="0"/>
              <a:pPr>
                <a:defRPr/>
              </a:pPr>
              <a:t>9</a:t>
            </a:fld>
            <a:endParaRPr lang="pl-PL" altLang="pl-PL" dirty="0"/>
          </a:p>
        </p:txBody>
      </p:sp>
      <p:sp>
        <p:nvSpPr>
          <p:cNvPr id="10" name="Symbol zastępczy zawartości 2"/>
          <p:cNvSpPr>
            <a:spLocks noGrp="1"/>
          </p:cNvSpPr>
          <p:nvPr>
            <p:ph idx="1"/>
          </p:nvPr>
        </p:nvSpPr>
        <p:spPr>
          <a:xfrm>
            <a:off x="214313" y="1357313"/>
            <a:ext cx="8715375" cy="1785935"/>
          </a:xfrm>
        </p:spPr>
        <p:txBody>
          <a:bodyPr>
            <a:noAutofit/>
          </a:bodyPr>
          <a:lstStyle/>
          <a:p>
            <a:pPr eaLnBrk="1" hangingPunct="1"/>
            <a:r>
              <a:rPr lang="pl-PL" altLang="pl-PL" sz="2400" b="1" dirty="0" smtClean="0">
                <a:solidFill>
                  <a:schemeClr val="accent1">
                    <a:lumMod val="50000"/>
                  </a:schemeClr>
                </a:solidFill>
              </a:rPr>
              <a:t>Najlepsze są jasne lub jaskrawe stroje z elementami odblaskowymi.</a:t>
            </a:r>
          </a:p>
          <a:p>
            <a:pPr eaLnBrk="1" hangingPunct="1"/>
            <a:endParaRPr lang="pl-PL" altLang="pl-PL" sz="1400" b="1" dirty="0" smtClean="0">
              <a:solidFill>
                <a:schemeClr val="accent1">
                  <a:lumMod val="50000"/>
                </a:schemeClr>
              </a:solidFill>
            </a:endParaRPr>
          </a:p>
          <a:p>
            <a:pPr eaLnBrk="1" hangingPunct="1"/>
            <a:r>
              <a:rPr lang="pl-PL" altLang="pl-PL" sz="2400" b="1" dirty="0" smtClean="0">
                <a:solidFill>
                  <a:schemeClr val="accent1">
                    <a:lumMod val="50000"/>
                  </a:schemeClr>
                </a:solidFill>
              </a:rPr>
              <a:t>Młodzi rowerzyści powinni używać kasków ochronnych.</a:t>
            </a:r>
          </a:p>
        </p:txBody>
      </p:sp>
      <p:pic>
        <p:nvPicPr>
          <p:cNvPr id="11" name="Picture 2" descr="http://www.icebike.org/wp-content/uploads/2015/06/kids-bike-sizes-9963117.jpg"/>
          <p:cNvPicPr>
            <a:picLocks noChangeAspect="1" noChangeArrowheads="1"/>
          </p:cNvPicPr>
          <p:nvPr/>
        </p:nvPicPr>
        <p:blipFill>
          <a:blip r:embed="rId7" cstate="print"/>
          <a:srcRect/>
          <a:stretch>
            <a:fillRect/>
          </a:stretch>
        </p:blipFill>
        <p:spPr bwMode="auto">
          <a:xfrm>
            <a:off x="4716015" y="3265033"/>
            <a:ext cx="3765370" cy="266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4" descr="http://trafficsafe.org/ru/wp-content/uploads/2014/10/Being-seen-helps-children-stay-safe-this-Autumn.jpg"/>
          <p:cNvPicPr>
            <a:picLocks noChangeAspect="1" noChangeArrowheads="1"/>
          </p:cNvPicPr>
          <p:nvPr/>
        </p:nvPicPr>
        <p:blipFill>
          <a:blip r:embed="rId8" cstate="print"/>
          <a:srcRect/>
          <a:stretch>
            <a:fillRect/>
          </a:stretch>
        </p:blipFill>
        <p:spPr bwMode="auto">
          <a:xfrm>
            <a:off x="539552" y="3265034"/>
            <a:ext cx="3996444"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378</Words>
  <Application>Microsoft Office PowerPoint</Application>
  <PresentationFormat>Pokaz na ekranie (4:3)</PresentationFormat>
  <Paragraphs>78</Paragraphs>
  <Slides>13</Slides>
  <Notes>1</Notes>
  <HiddenSlides>0</HiddenSlides>
  <MMClips>0</MMClips>
  <ScaleCrop>false</ScaleCrop>
  <HeadingPairs>
    <vt:vector size="4" baseType="variant">
      <vt:variant>
        <vt:lpstr>Motyw</vt:lpstr>
      </vt:variant>
      <vt:variant>
        <vt:i4>1</vt:i4>
      </vt:variant>
      <vt:variant>
        <vt:lpstr>Tytuły slajdów</vt:lpstr>
      </vt:variant>
      <vt:variant>
        <vt:i4>13</vt:i4>
      </vt:variant>
    </vt:vector>
  </HeadingPairs>
  <TitlesOfParts>
    <vt:vector size="14" baseType="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Jacek Mnich</dc:creator>
  <cp:lastModifiedBy>Stanisław Popiel</cp:lastModifiedBy>
  <cp:revision>31</cp:revision>
  <dcterms:created xsi:type="dcterms:W3CDTF">2017-11-09T14:46:12Z</dcterms:created>
  <dcterms:modified xsi:type="dcterms:W3CDTF">2020-08-26T13:04:38Z</dcterms:modified>
</cp:coreProperties>
</file>