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9" r:id="rId4"/>
    <p:sldId id="265" r:id="rId5"/>
    <p:sldId id="266" r:id="rId6"/>
    <p:sldId id="267" r:id="rId7"/>
    <p:sldId id="272" r:id="rId8"/>
    <p:sldId id="262" r:id="rId9"/>
    <p:sldId id="264" r:id="rId10"/>
    <p:sldId id="261" r:id="rId11"/>
    <p:sldId id="258" r:id="rId12"/>
    <p:sldId id="268" r:id="rId13"/>
    <p:sldId id="273" r:id="rId14"/>
    <p:sldId id="274" r:id="rId15"/>
    <p:sldId id="275" r:id="rId16"/>
    <p:sldId id="276" r:id="rId17"/>
    <p:sldId id="270" r:id="rId18"/>
    <p:sldId id="259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Arkusz_programu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735068956957551E-2"/>
          <c:y val="8.3749258157798268E-2"/>
          <c:w val="0.90026490345788868"/>
          <c:h val="0.679986197763925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EE84-47C3-8D21-7956BAC482A3}"/>
              </c:ext>
            </c:extLst>
          </c:dPt>
          <c:dLbls>
            <c:dLbl>
              <c:idx val="0"/>
              <c:layout>
                <c:manualLayout>
                  <c:x val="1.2526152041052665E-2"/>
                  <c:y val="-5.1437333050463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84-47C3-8D21-7956BAC482A3}"/>
                </c:ext>
              </c:extLst>
            </c:dLbl>
            <c:dLbl>
              <c:idx val="1"/>
              <c:layout>
                <c:manualLayout>
                  <c:x val="8.7683064287368464E-3"/>
                  <c:y val="-5.3886729862390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84-47C3-8D21-7956BAC482A3}"/>
                </c:ext>
              </c:extLst>
            </c:dLbl>
            <c:dLbl>
              <c:idx val="2"/>
              <c:layout>
                <c:manualLayout>
                  <c:x val="1.8789228061578973E-2"/>
                  <c:y val="-4.8987936238536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84-47C3-8D21-7956BAC482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interwencji domowych dot. przemocy</c:v>
                </c:pt>
                <c:pt idx="1">
                  <c:v>Liczba wypełnionych formularzy "Niebieska Karta"</c:v>
                </c:pt>
                <c:pt idx="2">
                  <c:v>Liczba osób zatrzymanych na podstawie art. 15a UoP, art. 244 par. 1a, 1b kpk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3502</c:v>
                </c:pt>
                <c:pt idx="1">
                  <c:v>3953</c:v>
                </c:pt>
                <c:pt idx="2">
                  <c:v>1704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84-47C3-8D21-7956BAC482A3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778767245157935E-2"/>
                  <c:y val="-4.4089142614682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84-47C3-8D21-7956BAC482A3}"/>
                </c:ext>
              </c:extLst>
            </c:dLbl>
            <c:dLbl>
              <c:idx val="1"/>
              <c:layout>
                <c:manualLayout>
                  <c:x val="1.3778767245157935E-2"/>
                  <c:y val="-4.8987936238536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84-47C3-8D21-7956BAC482A3}"/>
                </c:ext>
              </c:extLst>
            </c:dLbl>
            <c:dLbl>
              <c:idx val="2"/>
              <c:layout>
                <c:manualLayout>
                  <c:x val="1.2526152041052665E-2"/>
                  <c:y val="-5.1437333050463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84-47C3-8D21-7956BAC482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interwencji domowych dot. przemocy</c:v>
                </c:pt>
                <c:pt idx="1">
                  <c:v>Liczba wypełnionych formularzy "Niebieska Karta"</c:v>
                </c:pt>
                <c:pt idx="2">
                  <c:v>Liczba osób zatrzymanych na podstawie art. 15a UoP, art. 244 par. 1a, 1b kpk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3560</c:v>
                </c:pt>
                <c:pt idx="1">
                  <c:v>4262</c:v>
                </c:pt>
                <c:pt idx="2">
                  <c:v>1747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E84-47C3-8D21-7956BAC48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gapDepth val="101"/>
        <c:shape val="cylinder"/>
        <c:axId val="144958208"/>
        <c:axId val="148802176"/>
        <c:axId val="0"/>
      </c:bar3DChart>
      <c:catAx>
        <c:axId val="144958208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148802176"/>
        <c:crosses val="autoZero"/>
        <c:auto val="1"/>
        <c:lblAlgn val="ctr"/>
        <c:lblOffset val="100"/>
        <c:tickLblSkip val="1"/>
        <c:noMultiLvlLbl val="0"/>
      </c:catAx>
      <c:valAx>
        <c:axId val="148802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4958208"/>
        <c:crosses val="autoZero"/>
        <c:crossBetween val="between"/>
        <c:majorUnit val="1000"/>
      </c:valAx>
    </c:plotArea>
    <c:legend>
      <c:legendPos val="t"/>
      <c:legendEntry>
        <c:idx val="0"/>
        <c:txPr>
          <a:bodyPr/>
          <a:lstStyle/>
          <a:p>
            <a:pPr>
              <a:defRPr sz="2000" b="1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000" b="1"/>
            </a:pPr>
            <a:endParaRPr lang="pl-PL"/>
          </a:p>
        </c:txPr>
      </c:legendEntry>
      <c:layout>
        <c:manualLayout>
          <c:xMode val="edge"/>
          <c:yMode val="edge"/>
          <c:x val="0.72069911605135584"/>
          <c:y val="4.1756879610312964E-2"/>
          <c:w val="0.26239592872197254"/>
          <c:h val="0.14472489484305678"/>
        </c:manualLayout>
      </c:layout>
      <c:overlay val="0"/>
      <c:txPr>
        <a:bodyPr/>
        <a:lstStyle/>
        <a:p>
          <a:pPr>
            <a:defRPr sz="2000" b="1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74779136703583E-2"/>
          <c:y val="2.8840394545533592E-2"/>
          <c:w val="0.94422806173043849"/>
          <c:h val="0.750821768595760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10 m-cy 2007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Kobiety</c:v>
                </c:pt>
                <c:pt idx="1">
                  <c:v>Małoletni</c:v>
                </c:pt>
                <c:pt idx="2">
                  <c:v>Mężczyźni</c:v>
                </c:pt>
              </c:strCache>
            </c:strRef>
          </c:cat>
          <c:val>
            <c:numRef>
              <c:f>Arkusz1!$B$2:$B$4</c:f>
            </c:numRef>
          </c:val>
          <c:extLst>
            <c:ext xmlns:c16="http://schemas.microsoft.com/office/drawing/2014/chart" uri="{C3380CC4-5D6E-409C-BE32-E72D297353CC}">
              <c16:uniqueId val="{00000000-2F30-45F0-8809-1223515F36C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I-IX 2020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2F30-45F0-8809-1223515F36CB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2F30-45F0-8809-1223515F36CB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2F30-45F0-8809-1223515F36CB}"/>
              </c:ext>
            </c:extLst>
          </c:dPt>
          <c:dLbls>
            <c:dLbl>
              <c:idx val="0"/>
              <c:layout>
                <c:manualLayout>
                  <c:x val="3.4414588632346484E-2"/>
                  <c:y val="-5.7912304934609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30-45F0-8809-1223515F36CB}"/>
                </c:ext>
              </c:extLst>
            </c:dLbl>
            <c:dLbl>
              <c:idx val="1"/>
              <c:layout>
                <c:manualLayout>
                  <c:x val="3.5978888115634884E-2"/>
                  <c:y val="-6.0544682431636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30-45F0-8809-1223515F36CB}"/>
                </c:ext>
              </c:extLst>
            </c:dLbl>
            <c:dLbl>
              <c:idx val="2"/>
              <c:layout>
                <c:manualLayout>
                  <c:x val="3.1286051252363382E-2"/>
                  <c:y val="-6.0544682431636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474968128937675E-2"/>
                      <c:h val="8.50127349034186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F30-45F0-8809-1223515F36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Kobiety</c:v>
                </c:pt>
                <c:pt idx="1">
                  <c:v>Małoletni</c:v>
                </c:pt>
                <c:pt idx="2">
                  <c:v>Mężczyźni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3742</c:v>
                </c:pt>
                <c:pt idx="1">
                  <c:v>802</c:v>
                </c:pt>
                <c:pt idx="2">
                  <c:v>630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30-45F0-8809-1223515F3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150294912"/>
        <c:axId val="150296448"/>
        <c:axId val="0"/>
      </c:bar3DChart>
      <c:catAx>
        <c:axId val="150294912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pl-PL"/>
          </a:p>
        </c:txPr>
        <c:crossAx val="150296448"/>
        <c:crosses val="autoZero"/>
        <c:auto val="1"/>
        <c:lblAlgn val="ctr"/>
        <c:lblOffset val="100"/>
        <c:noMultiLvlLbl val="0"/>
      </c:catAx>
      <c:valAx>
        <c:axId val="150296448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50294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984892808533465"/>
          <c:y val="0.11476442231056452"/>
          <c:w val="0.17975759516668419"/>
          <c:h val="0.26310764182401636"/>
        </c:manualLayout>
      </c:layout>
      <c:overlay val="0"/>
      <c:txPr>
        <a:bodyPr/>
        <a:lstStyle/>
        <a:p>
          <a:pPr>
            <a:defRPr b="1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7477913670359E-2"/>
          <c:y val="8.2518030404029205E-2"/>
          <c:w val="0.94422806173043849"/>
          <c:h val="0.807055482418801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10 m-cy 2007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Znęcanie się nad rodziną</c:v>
                </c:pt>
                <c:pt idx="1">
                  <c:v>Zgwałcenia</c:v>
                </c:pt>
                <c:pt idx="2">
                  <c:v>Bójka i pobicie</c:v>
                </c:pt>
                <c:pt idx="3">
                  <c:v>Razem zabójstwo</c:v>
                </c:pt>
              </c:strCache>
            </c:strRef>
          </c:cat>
          <c:val>
            <c:numRef>
              <c:f>Arkusz1!$B$2:$B$5</c:f>
            </c:numRef>
          </c:val>
          <c:extLst>
            <c:ext xmlns:c16="http://schemas.microsoft.com/office/drawing/2014/chart" uri="{C3380CC4-5D6E-409C-BE32-E72D297353CC}">
              <c16:uniqueId val="{00000000-507A-42D8-BD99-8E45BDBF613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I-IX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571979331539134E-3"/>
                  <c:y val="-2.2356670855038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7A-42D8-BD99-8E45BDBF613B}"/>
                </c:ext>
              </c:extLst>
            </c:dLbl>
            <c:dLbl>
              <c:idx val="1"/>
              <c:layout>
                <c:manualLayout>
                  <c:x val="2.6593091215904141E-2"/>
                  <c:y val="-1.9872596315589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7A-42D8-BD99-8E45BDBF613B}"/>
                </c:ext>
              </c:extLst>
            </c:dLbl>
            <c:dLbl>
              <c:idx val="2"/>
              <c:layout>
                <c:manualLayout>
                  <c:x val="2.0335893282750216E-2"/>
                  <c:y val="-1.7388521776140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7A-42D8-BD99-8E45BDBF613B}"/>
                </c:ext>
              </c:extLst>
            </c:dLbl>
            <c:dLbl>
              <c:idx val="3"/>
              <c:layout>
                <c:manualLayout>
                  <c:x val="2.3464492249327035E-2"/>
                  <c:y val="-3.4777043552281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7A-42D8-BD99-8E45BDBF6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Znęcanie się nad rodziną</c:v>
                </c:pt>
                <c:pt idx="1">
                  <c:v>Zgwałcenia</c:v>
                </c:pt>
                <c:pt idx="2">
                  <c:v>Bójka i pobicie</c:v>
                </c:pt>
                <c:pt idx="3">
                  <c:v>Razem zabójstwo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744</c:v>
                </c:pt>
                <c:pt idx="1">
                  <c:v>41</c:v>
                </c:pt>
                <c:pt idx="2">
                  <c:v>26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7A-42D8-BD99-8E45BDBF613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I-IX 2020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3.2850289149058035E-2"/>
                  <c:y val="-4.2229267170627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7A-42D8-BD99-8E45BDBF613B}"/>
                </c:ext>
              </c:extLst>
            </c:dLbl>
            <c:dLbl>
              <c:idx val="1"/>
              <c:layout>
                <c:manualLayout>
                  <c:x val="2.5028791732615588E-2"/>
                  <c:y val="-1.4904447236692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7A-42D8-BD99-8E45BDBF613B}"/>
                </c:ext>
              </c:extLst>
            </c:dLbl>
            <c:dLbl>
              <c:idx val="2"/>
              <c:layout>
                <c:manualLayout>
                  <c:x val="2.8157390699192597E-2"/>
                  <c:y val="-2.7324819933935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7A-42D8-BD99-8E45BDBF613B}"/>
                </c:ext>
              </c:extLst>
            </c:dLbl>
            <c:dLbl>
              <c:idx val="3"/>
              <c:layout>
                <c:manualLayout>
                  <c:x val="3.1285989665769467E-2"/>
                  <c:y val="-3.229296901283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7A-42D8-BD99-8E45BDBF6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Znęcanie się nad rodziną</c:v>
                </c:pt>
                <c:pt idx="1">
                  <c:v>Zgwałcenia</c:v>
                </c:pt>
                <c:pt idx="2">
                  <c:v>Bójka i pobicie</c:v>
                </c:pt>
                <c:pt idx="3">
                  <c:v>Razem zabójstwo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747</c:v>
                </c:pt>
                <c:pt idx="1">
                  <c:v>26</c:v>
                </c:pt>
                <c:pt idx="2">
                  <c:v>13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7A-42D8-BD99-8E45BDBF61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150644608"/>
        <c:axId val="150646144"/>
        <c:axId val="0"/>
      </c:bar3DChart>
      <c:catAx>
        <c:axId val="150644608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50646144"/>
        <c:crosses val="autoZero"/>
        <c:auto val="1"/>
        <c:lblAlgn val="ctr"/>
        <c:lblOffset val="100"/>
        <c:noMultiLvlLbl val="0"/>
      </c:catAx>
      <c:valAx>
        <c:axId val="15064614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5064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1895906339108133"/>
          <c:y val="8.8431880025850063E-2"/>
          <c:w val="0.44292166801130733"/>
          <c:h val="0.21565033462635622"/>
        </c:manualLayout>
      </c:layout>
      <c:overlay val="1"/>
      <c:txPr>
        <a:bodyPr/>
        <a:lstStyle/>
        <a:p>
          <a:pPr>
            <a:defRPr b="1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DD3A6B-BDD4-495F-86DA-4DAEB2748FE1}" type="doc">
      <dgm:prSet loTypeId="urn:microsoft.com/office/officeart/2005/8/layout/vList2" loCatId="list" qsTypeId="urn:microsoft.com/office/officeart/2005/8/quickstyle/3d2#1" qsCatId="3D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E4484519-0D47-46D8-A455-A2CF9E2F14BB}">
      <dgm:prSet/>
      <dgm:spPr/>
      <dgm:t>
        <a:bodyPr/>
        <a:lstStyle/>
        <a:p>
          <a:pPr rtl="0"/>
          <a:r>
            <a:rPr lang="pl-PL" b="1" dirty="0" smtClean="0">
              <a:solidFill>
                <a:srgbClr val="002060"/>
              </a:solidFill>
              <a:latin typeface="+mn-lt"/>
            </a:rPr>
            <a:t>Przeciwdziałanie przemocy wobec kobiet.</a:t>
          </a:r>
          <a:endParaRPr lang="pl-PL" dirty="0">
            <a:solidFill>
              <a:srgbClr val="002060"/>
            </a:solidFill>
            <a:latin typeface="+mn-lt"/>
          </a:endParaRPr>
        </a:p>
      </dgm:t>
    </dgm:pt>
    <dgm:pt modelId="{B6E07290-65B2-4B04-A29A-6B365F608976}" type="parTrans" cxnId="{AA213C75-296F-431E-B8DD-BFAF39C7189A}">
      <dgm:prSet/>
      <dgm:spPr/>
      <dgm:t>
        <a:bodyPr/>
        <a:lstStyle/>
        <a:p>
          <a:endParaRPr lang="pl-PL">
            <a:latin typeface="+mn-lt"/>
          </a:endParaRPr>
        </a:p>
      </dgm:t>
    </dgm:pt>
    <dgm:pt modelId="{7DC6C420-7300-485B-86F9-46476D1572CE}" type="sibTrans" cxnId="{AA213C75-296F-431E-B8DD-BFAF39C7189A}">
      <dgm:prSet/>
      <dgm:spPr/>
      <dgm:t>
        <a:bodyPr/>
        <a:lstStyle/>
        <a:p>
          <a:endParaRPr lang="pl-PL">
            <a:latin typeface="+mn-lt"/>
          </a:endParaRPr>
        </a:p>
      </dgm:t>
    </dgm:pt>
    <dgm:pt modelId="{885B65ED-5675-44ED-8D21-ECC528189C9C}">
      <dgm:prSet/>
      <dgm:spPr/>
      <dgm:t>
        <a:bodyPr/>
        <a:lstStyle/>
        <a:p>
          <a:pPr rtl="0"/>
          <a:r>
            <a:rPr lang="pl-PL" b="1" dirty="0" smtClean="0">
              <a:latin typeface="+mn-lt"/>
            </a:rPr>
            <a:t>Promowanie odważnej postawy mężczyzn na rzecz przeciwdziałania przemocy.</a:t>
          </a:r>
          <a:endParaRPr lang="pl-PL" dirty="0">
            <a:latin typeface="+mn-lt"/>
          </a:endParaRPr>
        </a:p>
      </dgm:t>
    </dgm:pt>
    <dgm:pt modelId="{A09D5BAD-FD66-46CF-B8EC-62A235CB4451}" type="parTrans" cxnId="{E05F6ECB-933D-4319-873A-A0D1F23105B7}">
      <dgm:prSet/>
      <dgm:spPr/>
      <dgm:t>
        <a:bodyPr/>
        <a:lstStyle/>
        <a:p>
          <a:endParaRPr lang="pl-PL">
            <a:latin typeface="+mn-lt"/>
          </a:endParaRPr>
        </a:p>
      </dgm:t>
    </dgm:pt>
    <dgm:pt modelId="{567CC0B5-112C-4AB7-84E1-7BF0DFEC4A5D}" type="sibTrans" cxnId="{E05F6ECB-933D-4319-873A-A0D1F23105B7}">
      <dgm:prSet/>
      <dgm:spPr/>
      <dgm:t>
        <a:bodyPr/>
        <a:lstStyle/>
        <a:p>
          <a:endParaRPr lang="pl-PL">
            <a:latin typeface="+mn-lt"/>
          </a:endParaRPr>
        </a:p>
      </dgm:t>
    </dgm:pt>
    <dgm:pt modelId="{10A74356-14F6-4C35-B491-D59117EF4C03}">
      <dgm:prSet/>
      <dgm:spPr/>
      <dgm:t>
        <a:bodyPr/>
        <a:lstStyle/>
        <a:p>
          <a:pPr rtl="0"/>
          <a:r>
            <a:rPr lang="pl-PL" b="1" dirty="0" smtClean="0">
              <a:latin typeface="+mn-lt"/>
            </a:rPr>
            <a:t>Pokazanie mężczyznom, że powinni reagować.</a:t>
          </a:r>
          <a:endParaRPr lang="pl-PL" dirty="0">
            <a:solidFill>
              <a:srgbClr val="002060"/>
            </a:solidFill>
            <a:latin typeface="+mn-lt"/>
          </a:endParaRPr>
        </a:p>
      </dgm:t>
    </dgm:pt>
    <dgm:pt modelId="{DF535AA8-8335-4C30-8880-A854ED12241D}" type="parTrans" cxnId="{9F766A90-6238-4AC0-B5D2-8E2049336FCD}">
      <dgm:prSet/>
      <dgm:spPr/>
      <dgm:t>
        <a:bodyPr/>
        <a:lstStyle/>
        <a:p>
          <a:endParaRPr lang="pl-PL">
            <a:latin typeface="+mn-lt"/>
          </a:endParaRPr>
        </a:p>
      </dgm:t>
    </dgm:pt>
    <dgm:pt modelId="{1A2E3477-FB76-4269-AA7D-05E16D33D3CB}" type="sibTrans" cxnId="{9F766A90-6238-4AC0-B5D2-8E2049336FCD}">
      <dgm:prSet/>
      <dgm:spPr/>
      <dgm:t>
        <a:bodyPr/>
        <a:lstStyle/>
        <a:p>
          <a:endParaRPr lang="pl-PL">
            <a:latin typeface="+mn-lt"/>
          </a:endParaRPr>
        </a:p>
      </dgm:t>
    </dgm:pt>
    <dgm:pt modelId="{FCADD6F7-494D-4BDC-80C0-454F1D25B1F5}" type="pres">
      <dgm:prSet presAssocID="{82DD3A6B-BDD4-495F-86DA-4DAEB2748F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190710B-0119-417D-A9F8-6C277E8E5115}" type="pres">
      <dgm:prSet presAssocID="{E4484519-0D47-46D8-A455-A2CF9E2F14B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6C79AB-BCD5-4258-97F1-18A9D5E84A17}" type="pres">
      <dgm:prSet presAssocID="{7DC6C420-7300-485B-86F9-46476D1572CE}" presName="spacer" presStyleCnt="0"/>
      <dgm:spPr/>
    </dgm:pt>
    <dgm:pt modelId="{435994F0-FAF6-4CA2-AD35-18415BFCB5C7}" type="pres">
      <dgm:prSet presAssocID="{885B65ED-5675-44ED-8D21-ECC528189C9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ED845E-789E-4DB8-848D-80197F0F209A}" type="pres">
      <dgm:prSet presAssocID="{567CC0B5-112C-4AB7-84E1-7BF0DFEC4A5D}" presName="spacer" presStyleCnt="0"/>
      <dgm:spPr/>
    </dgm:pt>
    <dgm:pt modelId="{985B865D-B9A7-4441-A3CD-2441E163E54C}" type="pres">
      <dgm:prSet presAssocID="{10A74356-14F6-4C35-B491-D59117EF4C0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F766A90-6238-4AC0-B5D2-8E2049336FCD}" srcId="{82DD3A6B-BDD4-495F-86DA-4DAEB2748FE1}" destId="{10A74356-14F6-4C35-B491-D59117EF4C03}" srcOrd="2" destOrd="0" parTransId="{DF535AA8-8335-4C30-8880-A854ED12241D}" sibTransId="{1A2E3477-FB76-4269-AA7D-05E16D33D3CB}"/>
    <dgm:cxn modelId="{7D2DA54B-A05E-491D-8488-58B251972B8B}" type="presOf" srcId="{885B65ED-5675-44ED-8D21-ECC528189C9C}" destId="{435994F0-FAF6-4CA2-AD35-18415BFCB5C7}" srcOrd="0" destOrd="0" presId="urn:microsoft.com/office/officeart/2005/8/layout/vList2"/>
    <dgm:cxn modelId="{AA213C75-296F-431E-B8DD-BFAF39C7189A}" srcId="{82DD3A6B-BDD4-495F-86DA-4DAEB2748FE1}" destId="{E4484519-0D47-46D8-A455-A2CF9E2F14BB}" srcOrd="0" destOrd="0" parTransId="{B6E07290-65B2-4B04-A29A-6B365F608976}" sibTransId="{7DC6C420-7300-485B-86F9-46476D1572CE}"/>
    <dgm:cxn modelId="{E05F6ECB-933D-4319-873A-A0D1F23105B7}" srcId="{82DD3A6B-BDD4-495F-86DA-4DAEB2748FE1}" destId="{885B65ED-5675-44ED-8D21-ECC528189C9C}" srcOrd="1" destOrd="0" parTransId="{A09D5BAD-FD66-46CF-B8EC-62A235CB4451}" sibTransId="{567CC0B5-112C-4AB7-84E1-7BF0DFEC4A5D}"/>
    <dgm:cxn modelId="{12A08CBC-7D24-4E34-96B4-63C5BBFF6628}" type="presOf" srcId="{E4484519-0D47-46D8-A455-A2CF9E2F14BB}" destId="{D190710B-0119-417D-A9F8-6C277E8E5115}" srcOrd="0" destOrd="0" presId="urn:microsoft.com/office/officeart/2005/8/layout/vList2"/>
    <dgm:cxn modelId="{485F996A-3E33-4254-B66D-CBA8E59B9AFF}" type="presOf" srcId="{10A74356-14F6-4C35-B491-D59117EF4C03}" destId="{985B865D-B9A7-4441-A3CD-2441E163E54C}" srcOrd="0" destOrd="0" presId="urn:microsoft.com/office/officeart/2005/8/layout/vList2"/>
    <dgm:cxn modelId="{EBAD730F-A789-457F-B085-18A621F9EC20}" type="presOf" srcId="{82DD3A6B-BDD4-495F-86DA-4DAEB2748FE1}" destId="{FCADD6F7-494D-4BDC-80C0-454F1D25B1F5}" srcOrd="0" destOrd="0" presId="urn:microsoft.com/office/officeart/2005/8/layout/vList2"/>
    <dgm:cxn modelId="{9148302D-874D-491A-9169-A31CFA995F85}" type="presParOf" srcId="{FCADD6F7-494D-4BDC-80C0-454F1D25B1F5}" destId="{D190710B-0119-417D-A9F8-6C277E8E5115}" srcOrd="0" destOrd="0" presId="urn:microsoft.com/office/officeart/2005/8/layout/vList2"/>
    <dgm:cxn modelId="{C357155B-84A6-426D-A6A4-6A7C72EB2770}" type="presParOf" srcId="{FCADD6F7-494D-4BDC-80C0-454F1D25B1F5}" destId="{436C79AB-BCD5-4258-97F1-18A9D5E84A17}" srcOrd="1" destOrd="0" presId="urn:microsoft.com/office/officeart/2005/8/layout/vList2"/>
    <dgm:cxn modelId="{2748E441-9F0A-40EE-9052-18FECC7B364C}" type="presParOf" srcId="{FCADD6F7-494D-4BDC-80C0-454F1D25B1F5}" destId="{435994F0-FAF6-4CA2-AD35-18415BFCB5C7}" srcOrd="2" destOrd="0" presId="urn:microsoft.com/office/officeart/2005/8/layout/vList2"/>
    <dgm:cxn modelId="{83416712-7DD8-4A2F-9FB8-9DD7C89C2983}" type="presParOf" srcId="{FCADD6F7-494D-4BDC-80C0-454F1D25B1F5}" destId="{E8ED845E-789E-4DB8-848D-80197F0F209A}" srcOrd="3" destOrd="0" presId="urn:microsoft.com/office/officeart/2005/8/layout/vList2"/>
    <dgm:cxn modelId="{102E7CC7-966D-42A2-805A-9B48FFA7A586}" type="presParOf" srcId="{FCADD6F7-494D-4BDC-80C0-454F1D25B1F5}" destId="{985B865D-B9A7-4441-A3CD-2441E163E54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EF2077-E988-4AE0-ACF8-F834248B7B13}" type="doc">
      <dgm:prSet loTypeId="urn:microsoft.com/office/officeart/2005/8/layout/vProcess5" loCatId="process" qsTypeId="urn:microsoft.com/office/officeart/2005/8/quickstyle/3d2#2" qsCatId="3D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A562BD1F-295B-4AA1-9742-8D6AA86CD0EF}">
      <dgm:prSet custT="1"/>
      <dgm:spPr/>
      <dgm:t>
        <a:bodyPr/>
        <a:lstStyle/>
        <a:p>
          <a:pPr rtl="0"/>
          <a:r>
            <a:rPr lang="pl-PL" sz="2000" b="1" dirty="0" smtClean="0">
              <a:solidFill>
                <a:srgbClr val="002060"/>
              </a:solidFill>
            </a:rPr>
            <a:t>Nie zawsze kobiety ujawniają przemoc stosowaną ze strony swoich partnerów, czy członków rodziny a także nadużyć w miejscu pracy.</a:t>
          </a:r>
          <a:endParaRPr lang="pl-PL" sz="2000" dirty="0">
            <a:solidFill>
              <a:srgbClr val="002060"/>
            </a:solidFill>
          </a:endParaRPr>
        </a:p>
      </dgm:t>
    </dgm:pt>
    <dgm:pt modelId="{BF244EA8-099D-470F-898C-3369AE570837}" type="parTrans" cxnId="{37D95AA1-4032-4412-8DB7-669DBB9853FA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A17A3BC6-D2E6-44A2-A3D9-A9786985CD57}" type="sibTrans" cxnId="{37D95AA1-4032-4412-8DB7-669DBB9853FA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4F34673D-5D0F-4A61-9C5E-D00FCBA0DBDB}">
      <dgm:prSet custT="1"/>
      <dgm:spPr/>
      <dgm:t>
        <a:bodyPr/>
        <a:lstStyle/>
        <a:p>
          <a:pPr rtl="0"/>
          <a:r>
            <a:rPr lang="pl-PL" sz="2000" b="1" dirty="0" smtClean="0">
              <a:solidFill>
                <a:srgbClr val="002060"/>
              </a:solidFill>
            </a:rPr>
            <a:t>Nie każdy mężczyzna wie jak zareagować na sytuacje krzywdzenia kobiet w swoim otoczeniu.</a:t>
          </a:r>
          <a:endParaRPr lang="pl-PL" sz="2000" dirty="0">
            <a:solidFill>
              <a:srgbClr val="002060"/>
            </a:solidFill>
          </a:endParaRPr>
        </a:p>
      </dgm:t>
    </dgm:pt>
    <dgm:pt modelId="{1B70A080-0BDB-4838-8CAA-000B7350A320}" type="parTrans" cxnId="{7447E7B6-C4A6-441E-BB72-FAC84F47466A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8E130FB1-79A4-4EF9-94A2-EB61F2045E8D}" type="sibTrans" cxnId="{7447E7B6-C4A6-441E-BB72-FAC84F47466A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3536FDB9-14B3-46FA-A147-581D6FD3656A}">
      <dgm:prSet custT="1"/>
      <dgm:spPr/>
      <dgm:t>
        <a:bodyPr/>
        <a:lstStyle/>
        <a:p>
          <a:pPr rtl="0"/>
          <a:r>
            <a:rPr lang="pl-PL" sz="2000" b="1" dirty="0" smtClean="0">
              <a:solidFill>
                <a:srgbClr val="002060"/>
              </a:solidFill>
            </a:rPr>
            <a:t>Często myślimy o ofiarach przemocy anonimowo, jak o kimś obcym, kogo nie znamy, dlatego w sytuacji </a:t>
          </a:r>
          <a:r>
            <a:rPr lang="pl-PL" sz="2000" b="1" smtClean="0">
              <a:solidFill>
                <a:srgbClr val="002060"/>
              </a:solidFill>
            </a:rPr>
            <a:t>konfrontacji z </a:t>
          </a:r>
          <a:r>
            <a:rPr lang="pl-PL" sz="2000" b="1" dirty="0" smtClean="0">
              <a:solidFill>
                <a:srgbClr val="002060"/>
              </a:solidFill>
            </a:rPr>
            <a:t>problemem krzywdzenia nie wiemy jak zareagować.</a:t>
          </a:r>
          <a:endParaRPr lang="pl-PL" sz="2000" b="1" dirty="0">
            <a:solidFill>
              <a:srgbClr val="002060"/>
            </a:solidFill>
          </a:endParaRPr>
        </a:p>
      </dgm:t>
    </dgm:pt>
    <dgm:pt modelId="{C8D547DC-09EC-4941-B7DE-BA68EF619E6A}" type="parTrans" cxnId="{8412E362-EF2B-4E67-A12E-62E165688FF8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66D3BF17-8E14-4881-8188-7CB35472067D}" type="sibTrans" cxnId="{8412E362-EF2B-4E67-A12E-62E165688FF8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DB2DF522-533A-4F2C-A1AE-19EE1DF54FF9}" type="pres">
      <dgm:prSet presAssocID="{40EF2077-E988-4AE0-ACF8-F834248B7B1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A0C2624-25CF-4AED-9F63-3F0D50F88C8F}" type="pres">
      <dgm:prSet presAssocID="{40EF2077-E988-4AE0-ACF8-F834248B7B13}" presName="dummyMaxCanvas" presStyleCnt="0">
        <dgm:presLayoutVars/>
      </dgm:prSet>
      <dgm:spPr/>
    </dgm:pt>
    <dgm:pt modelId="{2BC0467A-B182-4F42-8F2F-23D6D88BD3AF}" type="pres">
      <dgm:prSet presAssocID="{40EF2077-E988-4AE0-ACF8-F834248B7B1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A62777-B3F8-4F6B-B06D-7993FAF0D65F}" type="pres">
      <dgm:prSet presAssocID="{40EF2077-E988-4AE0-ACF8-F834248B7B1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F857E8-692F-486C-8488-36AC088D63EA}" type="pres">
      <dgm:prSet presAssocID="{40EF2077-E988-4AE0-ACF8-F834248B7B1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F914C5-2212-4828-A4E8-329758CAB4DD}" type="pres">
      <dgm:prSet presAssocID="{40EF2077-E988-4AE0-ACF8-F834248B7B1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59AC74-9D1C-4B5C-87BC-2DBDC5FC2941}" type="pres">
      <dgm:prSet presAssocID="{40EF2077-E988-4AE0-ACF8-F834248B7B13}" presName="ThreeConn_2-3" presStyleLbl="fgAccFollowNode1" presStyleIdx="1" presStyleCnt="2" custLinFactNeighborX="-3471" custLinFactNeighborY="50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A33F01-5832-45B0-8995-C6075057AA27}" type="pres">
      <dgm:prSet presAssocID="{40EF2077-E988-4AE0-ACF8-F834248B7B1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58F319-495D-4EB4-9B69-F6EB14893100}" type="pres">
      <dgm:prSet presAssocID="{40EF2077-E988-4AE0-ACF8-F834248B7B1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EE84D2-8ED7-41DE-AD7E-926173586887}" type="pres">
      <dgm:prSet presAssocID="{40EF2077-E988-4AE0-ACF8-F834248B7B1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D90C8B6-C2DF-44F7-BF7B-FC7CA24F092D}" type="presOf" srcId="{8E130FB1-79A4-4EF9-94A2-EB61F2045E8D}" destId="{4459AC74-9D1C-4B5C-87BC-2DBDC5FC2941}" srcOrd="0" destOrd="0" presId="urn:microsoft.com/office/officeart/2005/8/layout/vProcess5"/>
    <dgm:cxn modelId="{26DE2DF3-848F-44B5-AF1B-B9D7952D66CC}" type="presOf" srcId="{3536FDB9-14B3-46FA-A147-581D6FD3656A}" destId="{58EE84D2-8ED7-41DE-AD7E-926173586887}" srcOrd="1" destOrd="0" presId="urn:microsoft.com/office/officeart/2005/8/layout/vProcess5"/>
    <dgm:cxn modelId="{CFE03AF7-A9BF-4B1C-896E-016B00FDCEEA}" type="presOf" srcId="{4F34673D-5D0F-4A61-9C5E-D00FCBA0DBDB}" destId="{C4A62777-B3F8-4F6B-B06D-7993FAF0D65F}" srcOrd="0" destOrd="0" presId="urn:microsoft.com/office/officeart/2005/8/layout/vProcess5"/>
    <dgm:cxn modelId="{9D1257D7-3798-4046-932A-C3044A95DF3C}" type="presOf" srcId="{A17A3BC6-D2E6-44A2-A3D9-A9786985CD57}" destId="{CBF914C5-2212-4828-A4E8-329758CAB4DD}" srcOrd="0" destOrd="0" presId="urn:microsoft.com/office/officeart/2005/8/layout/vProcess5"/>
    <dgm:cxn modelId="{444E5B58-E24B-418F-9E66-6EEC03A9638A}" type="presOf" srcId="{3536FDB9-14B3-46FA-A147-581D6FD3656A}" destId="{F3F857E8-692F-486C-8488-36AC088D63EA}" srcOrd="0" destOrd="0" presId="urn:microsoft.com/office/officeart/2005/8/layout/vProcess5"/>
    <dgm:cxn modelId="{37D95AA1-4032-4412-8DB7-669DBB9853FA}" srcId="{40EF2077-E988-4AE0-ACF8-F834248B7B13}" destId="{A562BD1F-295B-4AA1-9742-8D6AA86CD0EF}" srcOrd="0" destOrd="0" parTransId="{BF244EA8-099D-470F-898C-3369AE570837}" sibTransId="{A17A3BC6-D2E6-44A2-A3D9-A9786985CD57}"/>
    <dgm:cxn modelId="{7447E7B6-C4A6-441E-BB72-FAC84F47466A}" srcId="{40EF2077-E988-4AE0-ACF8-F834248B7B13}" destId="{4F34673D-5D0F-4A61-9C5E-D00FCBA0DBDB}" srcOrd="1" destOrd="0" parTransId="{1B70A080-0BDB-4838-8CAA-000B7350A320}" sibTransId="{8E130FB1-79A4-4EF9-94A2-EB61F2045E8D}"/>
    <dgm:cxn modelId="{D0842AD5-536A-4221-9E7A-E962F787EA55}" type="presOf" srcId="{4F34673D-5D0F-4A61-9C5E-D00FCBA0DBDB}" destId="{2F58F319-495D-4EB4-9B69-F6EB14893100}" srcOrd="1" destOrd="0" presId="urn:microsoft.com/office/officeart/2005/8/layout/vProcess5"/>
    <dgm:cxn modelId="{AE159E11-F80C-4A96-9D4B-1D4BACA1CEC6}" type="presOf" srcId="{A562BD1F-295B-4AA1-9742-8D6AA86CD0EF}" destId="{2BC0467A-B182-4F42-8F2F-23D6D88BD3AF}" srcOrd="0" destOrd="0" presId="urn:microsoft.com/office/officeart/2005/8/layout/vProcess5"/>
    <dgm:cxn modelId="{8412E362-EF2B-4E67-A12E-62E165688FF8}" srcId="{40EF2077-E988-4AE0-ACF8-F834248B7B13}" destId="{3536FDB9-14B3-46FA-A147-581D6FD3656A}" srcOrd="2" destOrd="0" parTransId="{C8D547DC-09EC-4941-B7DE-BA68EF619E6A}" sibTransId="{66D3BF17-8E14-4881-8188-7CB35472067D}"/>
    <dgm:cxn modelId="{9D1A3BE8-25F0-4731-AF03-BBDA832094F4}" type="presOf" srcId="{40EF2077-E988-4AE0-ACF8-F834248B7B13}" destId="{DB2DF522-533A-4F2C-A1AE-19EE1DF54FF9}" srcOrd="0" destOrd="0" presId="urn:microsoft.com/office/officeart/2005/8/layout/vProcess5"/>
    <dgm:cxn modelId="{C75EACE2-AF80-445C-97E2-C55DE02A23F6}" type="presOf" srcId="{A562BD1F-295B-4AA1-9742-8D6AA86CD0EF}" destId="{4DA33F01-5832-45B0-8995-C6075057AA27}" srcOrd="1" destOrd="0" presId="urn:microsoft.com/office/officeart/2005/8/layout/vProcess5"/>
    <dgm:cxn modelId="{2F53A444-95E4-4050-9963-6B2B299D1FBF}" type="presParOf" srcId="{DB2DF522-533A-4F2C-A1AE-19EE1DF54FF9}" destId="{1A0C2624-25CF-4AED-9F63-3F0D50F88C8F}" srcOrd="0" destOrd="0" presId="urn:microsoft.com/office/officeart/2005/8/layout/vProcess5"/>
    <dgm:cxn modelId="{E8BE5F05-19DE-4421-B11F-2BBD5C07B883}" type="presParOf" srcId="{DB2DF522-533A-4F2C-A1AE-19EE1DF54FF9}" destId="{2BC0467A-B182-4F42-8F2F-23D6D88BD3AF}" srcOrd="1" destOrd="0" presId="urn:microsoft.com/office/officeart/2005/8/layout/vProcess5"/>
    <dgm:cxn modelId="{51AA0298-CACB-4275-97C0-9B9C3B57EF09}" type="presParOf" srcId="{DB2DF522-533A-4F2C-A1AE-19EE1DF54FF9}" destId="{C4A62777-B3F8-4F6B-B06D-7993FAF0D65F}" srcOrd="2" destOrd="0" presId="urn:microsoft.com/office/officeart/2005/8/layout/vProcess5"/>
    <dgm:cxn modelId="{8C802A90-24EF-4CD4-A0CD-130F5D8CF36C}" type="presParOf" srcId="{DB2DF522-533A-4F2C-A1AE-19EE1DF54FF9}" destId="{F3F857E8-692F-486C-8488-36AC088D63EA}" srcOrd="3" destOrd="0" presId="urn:microsoft.com/office/officeart/2005/8/layout/vProcess5"/>
    <dgm:cxn modelId="{7E2AEEFB-C90A-40EF-BF2F-77F92F1EC236}" type="presParOf" srcId="{DB2DF522-533A-4F2C-A1AE-19EE1DF54FF9}" destId="{CBF914C5-2212-4828-A4E8-329758CAB4DD}" srcOrd="4" destOrd="0" presId="urn:microsoft.com/office/officeart/2005/8/layout/vProcess5"/>
    <dgm:cxn modelId="{DF04C368-593C-4351-89A3-1A01FF070E90}" type="presParOf" srcId="{DB2DF522-533A-4F2C-A1AE-19EE1DF54FF9}" destId="{4459AC74-9D1C-4B5C-87BC-2DBDC5FC2941}" srcOrd="5" destOrd="0" presId="urn:microsoft.com/office/officeart/2005/8/layout/vProcess5"/>
    <dgm:cxn modelId="{A582C973-D081-4DEE-BF61-B00200C541FD}" type="presParOf" srcId="{DB2DF522-533A-4F2C-A1AE-19EE1DF54FF9}" destId="{4DA33F01-5832-45B0-8995-C6075057AA27}" srcOrd="6" destOrd="0" presId="urn:microsoft.com/office/officeart/2005/8/layout/vProcess5"/>
    <dgm:cxn modelId="{3B061793-FE66-4A1E-84D5-3B671B7D0AF0}" type="presParOf" srcId="{DB2DF522-533A-4F2C-A1AE-19EE1DF54FF9}" destId="{2F58F319-495D-4EB4-9B69-F6EB14893100}" srcOrd="7" destOrd="0" presId="urn:microsoft.com/office/officeart/2005/8/layout/vProcess5"/>
    <dgm:cxn modelId="{88799915-85FB-465D-8AAD-9F04971D3800}" type="presParOf" srcId="{DB2DF522-533A-4F2C-A1AE-19EE1DF54FF9}" destId="{58EE84D2-8ED7-41DE-AD7E-92617358688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ABC12D-25E7-4159-A146-FD329E1B7517}" type="doc">
      <dgm:prSet loTypeId="urn:microsoft.com/office/officeart/2005/8/layout/vList2" loCatId="list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E3AAECA3-F1F0-4877-BFE5-74D72C949A2C}">
      <dgm:prSet custT="1"/>
      <dgm:spPr/>
      <dgm:t>
        <a:bodyPr/>
        <a:lstStyle/>
        <a:p>
          <a:pPr rtl="0"/>
          <a:r>
            <a:rPr lang="pl-PL" sz="2000" b="1" dirty="0" smtClean="0">
              <a:solidFill>
                <a:schemeClr val="tx1"/>
              </a:solidFill>
            </a:rPr>
            <a:t>jednorazowe</a:t>
          </a:r>
          <a:r>
            <a:rPr lang="pl-PL" sz="2000" dirty="0" smtClean="0">
              <a:solidFill>
                <a:schemeClr val="tx1"/>
              </a:solidFill>
            </a:rPr>
            <a:t> albo powtarzające się </a:t>
          </a:r>
          <a:endParaRPr lang="pl-PL" sz="2000" dirty="0">
            <a:solidFill>
              <a:schemeClr val="tx1"/>
            </a:solidFill>
          </a:endParaRPr>
        </a:p>
      </dgm:t>
    </dgm:pt>
    <dgm:pt modelId="{8BEA7319-3E28-4AEE-A0B7-1165BEA03848}" type="parTrans" cxnId="{0F3D0144-3D98-43F6-98DA-6B045C900828}">
      <dgm:prSet/>
      <dgm:spPr/>
      <dgm:t>
        <a:bodyPr/>
        <a:lstStyle/>
        <a:p>
          <a:endParaRPr lang="pl-PL" sz="2400"/>
        </a:p>
      </dgm:t>
    </dgm:pt>
    <dgm:pt modelId="{016A1B2A-9385-4F0D-9BC3-1D7D5C94A71C}" type="sibTrans" cxnId="{0F3D0144-3D98-43F6-98DA-6B045C900828}">
      <dgm:prSet/>
      <dgm:spPr/>
      <dgm:t>
        <a:bodyPr/>
        <a:lstStyle/>
        <a:p>
          <a:endParaRPr lang="pl-PL" sz="2400"/>
        </a:p>
      </dgm:t>
    </dgm:pt>
    <dgm:pt modelId="{A3556086-E618-43F1-BC1B-A9F1FBD676F1}">
      <dgm:prSet custT="1"/>
      <dgm:spPr/>
      <dgm:t>
        <a:bodyPr/>
        <a:lstStyle/>
        <a:p>
          <a:pPr rtl="0"/>
          <a:r>
            <a:rPr lang="pl-PL" sz="2000" b="1" dirty="0" smtClean="0">
              <a:solidFill>
                <a:schemeClr val="tx1"/>
              </a:solidFill>
            </a:rPr>
            <a:t>umyślne</a:t>
          </a:r>
          <a:r>
            <a:rPr lang="pl-PL" sz="2000" dirty="0" smtClean="0">
              <a:solidFill>
                <a:schemeClr val="tx1"/>
              </a:solidFill>
            </a:rPr>
            <a:t> działanie lub zaniechanie </a:t>
          </a:r>
          <a:endParaRPr lang="pl-PL" sz="2000" dirty="0">
            <a:solidFill>
              <a:schemeClr val="tx1"/>
            </a:solidFill>
          </a:endParaRPr>
        </a:p>
      </dgm:t>
    </dgm:pt>
    <dgm:pt modelId="{D852D20B-ECA6-486F-A4D5-12A3F38AC232}" type="parTrans" cxnId="{C78F8BF8-3587-4150-96CD-AF4817199341}">
      <dgm:prSet/>
      <dgm:spPr/>
      <dgm:t>
        <a:bodyPr/>
        <a:lstStyle/>
        <a:p>
          <a:endParaRPr lang="pl-PL" sz="2400"/>
        </a:p>
      </dgm:t>
    </dgm:pt>
    <dgm:pt modelId="{1899A936-425B-4BE6-88E9-229B6179883B}" type="sibTrans" cxnId="{C78F8BF8-3587-4150-96CD-AF4817199341}">
      <dgm:prSet/>
      <dgm:spPr/>
      <dgm:t>
        <a:bodyPr/>
        <a:lstStyle/>
        <a:p>
          <a:endParaRPr lang="pl-PL" sz="2400"/>
        </a:p>
      </dgm:t>
    </dgm:pt>
    <dgm:pt modelId="{687D9E5F-1768-4B68-BAFF-3702F3B4F952}">
      <dgm:prSet custT="1"/>
      <dgm:spPr/>
      <dgm:t>
        <a:bodyPr/>
        <a:lstStyle/>
        <a:p>
          <a:pPr rtl="0"/>
          <a:r>
            <a:rPr lang="pl-PL" sz="1800" dirty="0" smtClean="0">
              <a:solidFill>
                <a:schemeClr val="tx1"/>
              </a:solidFill>
            </a:rPr>
            <a:t>naruszające prawa lub dobra osobiste członków rodziny</a:t>
          </a:r>
          <a:r>
            <a:rPr lang="pl-PL" sz="1600" dirty="0" smtClean="0">
              <a:solidFill>
                <a:schemeClr val="tx1"/>
              </a:solidFill>
            </a:rPr>
            <a:t> (osób najbliższych w rozumieniu art. 115 </a:t>
          </a:r>
          <a:r>
            <a:rPr lang="en-US" sz="1600" dirty="0" smtClean="0">
              <a:solidFill>
                <a:schemeClr val="tx1"/>
              </a:solidFill>
            </a:rPr>
            <a:t>§</a:t>
          </a:r>
          <a:r>
            <a:rPr lang="pl-PL" sz="1600" dirty="0" smtClean="0">
              <a:solidFill>
                <a:schemeClr val="tx1"/>
              </a:solidFill>
            </a:rPr>
            <a:t> 11 KK) lub osób wspólnie zamieszkujących lub gospodarujących, w szczególności </a:t>
          </a:r>
          <a:r>
            <a:rPr lang="pl-PL" sz="1600" b="1" dirty="0" smtClean="0">
              <a:solidFill>
                <a:schemeClr val="tx1"/>
              </a:solidFill>
            </a:rPr>
            <a:t>narażające te osoby na niebezpieczeństwo utraty życia, zdrowia, naruszające ich godność, nietykalność cielesną, wolność w tym seksualną, powodujące szkody na ich zdrowiu fizycznym, </a:t>
          </a:r>
          <a:r>
            <a:rPr lang="pl-PL" sz="1600" b="0" dirty="0" smtClean="0">
              <a:solidFill>
                <a:schemeClr val="tx1"/>
              </a:solidFill>
            </a:rPr>
            <a:t>a także wywołujące cierpienia i krzywdy moralne u osób dotkniętych przemocą</a:t>
          </a:r>
          <a:r>
            <a:rPr lang="pl-PL" sz="1600" b="1" dirty="0" smtClean="0">
              <a:solidFill>
                <a:schemeClr val="tx1"/>
              </a:solidFill>
            </a:rPr>
            <a:t>.</a:t>
          </a:r>
          <a:endParaRPr lang="pl-PL" sz="2000" dirty="0">
            <a:solidFill>
              <a:schemeClr val="tx1"/>
            </a:solidFill>
          </a:endParaRPr>
        </a:p>
      </dgm:t>
    </dgm:pt>
    <dgm:pt modelId="{55AA724B-9F35-48AE-AE5A-0F224853A3EF}" type="parTrans" cxnId="{D647D7DA-7D56-4419-AF16-4526E50F8936}">
      <dgm:prSet/>
      <dgm:spPr/>
      <dgm:t>
        <a:bodyPr/>
        <a:lstStyle/>
        <a:p>
          <a:endParaRPr lang="pl-PL" sz="2400"/>
        </a:p>
      </dgm:t>
    </dgm:pt>
    <dgm:pt modelId="{D1A59D34-D204-4172-8B3E-BAD53DCC7069}" type="sibTrans" cxnId="{D647D7DA-7D56-4419-AF16-4526E50F8936}">
      <dgm:prSet/>
      <dgm:spPr/>
      <dgm:t>
        <a:bodyPr/>
        <a:lstStyle/>
        <a:p>
          <a:endParaRPr lang="pl-PL" sz="2400"/>
        </a:p>
      </dgm:t>
    </dgm:pt>
    <dgm:pt modelId="{FD228227-6C91-41A7-BE56-752EEF57C42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l-PL" sz="2000" b="1" dirty="0" smtClean="0">
              <a:solidFill>
                <a:schemeClr val="tx1"/>
              </a:solidFill>
            </a:rPr>
            <a:t>Osobą najbliższą </a:t>
          </a:r>
          <a:r>
            <a:rPr lang="pl-PL" sz="2000" dirty="0" smtClean="0">
              <a:solidFill>
                <a:schemeClr val="tx1"/>
              </a:solidFill>
            </a:rPr>
            <a:t>jest małżonek, wstępny, zstępny, rodzeństwo, powinowaty </a:t>
          </a:r>
          <a:br>
            <a:rPr lang="pl-PL" sz="2000" dirty="0" smtClean="0">
              <a:solidFill>
                <a:schemeClr val="tx1"/>
              </a:solidFill>
            </a:rPr>
          </a:br>
          <a:r>
            <a:rPr lang="pl-PL" sz="2000" dirty="0" smtClean="0">
              <a:solidFill>
                <a:schemeClr val="tx1"/>
              </a:solidFill>
            </a:rPr>
            <a:t>w tej samej linii lub stopniu, osoba pozostająca w stosunku przysposobienia oraz jej małżonek, a także osoba pozostająca we wspólnym pożyciu.</a:t>
          </a:r>
          <a:endParaRPr lang="pl-PL" sz="2000" dirty="0">
            <a:solidFill>
              <a:schemeClr val="tx1"/>
            </a:solidFill>
          </a:endParaRPr>
        </a:p>
      </dgm:t>
    </dgm:pt>
    <dgm:pt modelId="{D87CFF2B-A46F-4B1F-A33C-1FDE8448C10B}" type="parTrans" cxnId="{517977F2-5634-4FDA-8DF6-D3EE99B269FE}">
      <dgm:prSet/>
      <dgm:spPr/>
      <dgm:t>
        <a:bodyPr/>
        <a:lstStyle/>
        <a:p>
          <a:endParaRPr lang="pl-PL" sz="2400"/>
        </a:p>
      </dgm:t>
    </dgm:pt>
    <dgm:pt modelId="{18890379-56C1-4951-B456-88BD204BA086}" type="sibTrans" cxnId="{517977F2-5634-4FDA-8DF6-D3EE99B269FE}">
      <dgm:prSet/>
      <dgm:spPr/>
      <dgm:t>
        <a:bodyPr/>
        <a:lstStyle/>
        <a:p>
          <a:endParaRPr lang="pl-PL" sz="2400"/>
        </a:p>
      </dgm:t>
    </dgm:pt>
    <dgm:pt modelId="{714459FB-49C6-4D32-A831-74DF3D20638E}" type="pres">
      <dgm:prSet presAssocID="{C6ABC12D-25E7-4159-A146-FD329E1B75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5672535-F1A5-4141-863F-21675DB7B0F6}" type="pres">
      <dgm:prSet presAssocID="{E3AAECA3-F1F0-4877-BFE5-74D72C949A2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E8E045-6997-4CA5-A0C9-67C5BB769F7E}" type="pres">
      <dgm:prSet presAssocID="{016A1B2A-9385-4F0D-9BC3-1D7D5C94A71C}" presName="spacer" presStyleCnt="0"/>
      <dgm:spPr/>
    </dgm:pt>
    <dgm:pt modelId="{57F11285-03AE-4555-BC27-9E13ECFF1CAE}" type="pres">
      <dgm:prSet presAssocID="{A3556086-E618-43F1-BC1B-A9F1FBD676F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F7C170-B885-459C-9BD3-D48F5FB3D8D6}" type="pres">
      <dgm:prSet presAssocID="{1899A936-425B-4BE6-88E9-229B6179883B}" presName="spacer" presStyleCnt="0"/>
      <dgm:spPr/>
    </dgm:pt>
    <dgm:pt modelId="{A88F6E45-3458-462D-9800-AC83B0112570}" type="pres">
      <dgm:prSet presAssocID="{687D9E5F-1768-4B68-BAFF-3702F3B4F95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2CD67D-753F-4F9A-999E-01A15ACC57C5}" type="pres">
      <dgm:prSet presAssocID="{D1A59D34-D204-4172-8B3E-BAD53DCC7069}" presName="spacer" presStyleCnt="0"/>
      <dgm:spPr/>
    </dgm:pt>
    <dgm:pt modelId="{B7288187-7242-4A5D-862A-83064E3B10A6}" type="pres">
      <dgm:prSet presAssocID="{FD228227-6C91-41A7-BE56-752EEF57C42C}" presName="parentText" presStyleLbl="node1" presStyleIdx="3" presStyleCnt="4" custLinFactY="518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17977F2-5634-4FDA-8DF6-D3EE99B269FE}" srcId="{C6ABC12D-25E7-4159-A146-FD329E1B7517}" destId="{FD228227-6C91-41A7-BE56-752EEF57C42C}" srcOrd="3" destOrd="0" parTransId="{D87CFF2B-A46F-4B1F-A33C-1FDE8448C10B}" sibTransId="{18890379-56C1-4951-B456-88BD204BA086}"/>
    <dgm:cxn modelId="{C78F8BF8-3587-4150-96CD-AF4817199341}" srcId="{C6ABC12D-25E7-4159-A146-FD329E1B7517}" destId="{A3556086-E618-43F1-BC1B-A9F1FBD676F1}" srcOrd="1" destOrd="0" parTransId="{D852D20B-ECA6-486F-A4D5-12A3F38AC232}" sibTransId="{1899A936-425B-4BE6-88E9-229B6179883B}"/>
    <dgm:cxn modelId="{0F3D0144-3D98-43F6-98DA-6B045C900828}" srcId="{C6ABC12D-25E7-4159-A146-FD329E1B7517}" destId="{E3AAECA3-F1F0-4877-BFE5-74D72C949A2C}" srcOrd="0" destOrd="0" parTransId="{8BEA7319-3E28-4AEE-A0B7-1165BEA03848}" sibTransId="{016A1B2A-9385-4F0D-9BC3-1D7D5C94A71C}"/>
    <dgm:cxn modelId="{C3549E65-FB35-4D69-9F80-36ADCC1D2106}" type="presOf" srcId="{687D9E5F-1768-4B68-BAFF-3702F3B4F952}" destId="{A88F6E45-3458-462D-9800-AC83B0112570}" srcOrd="0" destOrd="0" presId="urn:microsoft.com/office/officeart/2005/8/layout/vList2"/>
    <dgm:cxn modelId="{24F113C8-FF57-42AA-BF6E-8038D8FFF9BE}" type="presOf" srcId="{E3AAECA3-F1F0-4877-BFE5-74D72C949A2C}" destId="{A5672535-F1A5-4141-863F-21675DB7B0F6}" srcOrd="0" destOrd="0" presId="urn:microsoft.com/office/officeart/2005/8/layout/vList2"/>
    <dgm:cxn modelId="{D647D7DA-7D56-4419-AF16-4526E50F8936}" srcId="{C6ABC12D-25E7-4159-A146-FD329E1B7517}" destId="{687D9E5F-1768-4B68-BAFF-3702F3B4F952}" srcOrd="2" destOrd="0" parTransId="{55AA724B-9F35-48AE-AE5A-0F224853A3EF}" sibTransId="{D1A59D34-D204-4172-8B3E-BAD53DCC7069}"/>
    <dgm:cxn modelId="{7CAC5B7C-886F-48F3-9CF1-0227D147A437}" type="presOf" srcId="{FD228227-6C91-41A7-BE56-752EEF57C42C}" destId="{B7288187-7242-4A5D-862A-83064E3B10A6}" srcOrd="0" destOrd="0" presId="urn:microsoft.com/office/officeart/2005/8/layout/vList2"/>
    <dgm:cxn modelId="{40370982-912A-4295-A1FA-ECCAC178C243}" type="presOf" srcId="{A3556086-E618-43F1-BC1B-A9F1FBD676F1}" destId="{57F11285-03AE-4555-BC27-9E13ECFF1CAE}" srcOrd="0" destOrd="0" presId="urn:microsoft.com/office/officeart/2005/8/layout/vList2"/>
    <dgm:cxn modelId="{7528A646-35EE-45F5-BF04-363AA4911746}" type="presOf" srcId="{C6ABC12D-25E7-4159-A146-FD329E1B7517}" destId="{714459FB-49C6-4D32-A831-74DF3D20638E}" srcOrd="0" destOrd="0" presId="urn:microsoft.com/office/officeart/2005/8/layout/vList2"/>
    <dgm:cxn modelId="{6D6DDFA2-92DA-4629-B191-EE95937D29B6}" type="presParOf" srcId="{714459FB-49C6-4D32-A831-74DF3D20638E}" destId="{A5672535-F1A5-4141-863F-21675DB7B0F6}" srcOrd="0" destOrd="0" presId="urn:microsoft.com/office/officeart/2005/8/layout/vList2"/>
    <dgm:cxn modelId="{11886652-30C8-4542-A3D6-A295F5A68B55}" type="presParOf" srcId="{714459FB-49C6-4D32-A831-74DF3D20638E}" destId="{1AE8E045-6997-4CA5-A0C9-67C5BB769F7E}" srcOrd="1" destOrd="0" presId="urn:microsoft.com/office/officeart/2005/8/layout/vList2"/>
    <dgm:cxn modelId="{71D8B18B-0052-42BC-9D3D-43AF251187DF}" type="presParOf" srcId="{714459FB-49C6-4D32-A831-74DF3D20638E}" destId="{57F11285-03AE-4555-BC27-9E13ECFF1CAE}" srcOrd="2" destOrd="0" presId="urn:microsoft.com/office/officeart/2005/8/layout/vList2"/>
    <dgm:cxn modelId="{87A72DE0-D95D-4B44-B249-0874B45C500B}" type="presParOf" srcId="{714459FB-49C6-4D32-A831-74DF3D20638E}" destId="{76F7C170-B885-459C-9BD3-D48F5FB3D8D6}" srcOrd="3" destOrd="0" presId="urn:microsoft.com/office/officeart/2005/8/layout/vList2"/>
    <dgm:cxn modelId="{EC1093A7-5C31-48D0-8183-22B6CF879DE8}" type="presParOf" srcId="{714459FB-49C6-4D32-A831-74DF3D20638E}" destId="{A88F6E45-3458-462D-9800-AC83B0112570}" srcOrd="4" destOrd="0" presId="urn:microsoft.com/office/officeart/2005/8/layout/vList2"/>
    <dgm:cxn modelId="{916E666F-64E2-45AD-9FBD-9D4C2D1ED8C0}" type="presParOf" srcId="{714459FB-49C6-4D32-A831-74DF3D20638E}" destId="{FE2CD67D-753F-4F9A-999E-01A15ACC57C5}" srcOrd="5" destOrd="0" presId="urn:microsoft.com/office/officeart/2005/8/layout/vList2"/>
    <dgm:cxn modelId="{9770D469-56A6-45F3-BA95-118EF2C50F1B}" type="presParOf" srcId="{714459FB-49C6-4D32-A831-74DF3D20638E}" destId="{B7288187-7242-4A5D-862A-83064E3B10A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804A3E-E576-4EB7-AABA-FC6B66AE6BA6}" type="doc">
      <dgm:prSet loTypeId="urn:microsoft.com/office/officeart/2005/8/layout/hChevron3" loCatId="process" qsTypeId="urn:microsoft.com/office/officeart/2005/8/quickstyle/simple1" qsCatId="simple" csTypeId="urn:microsoft.com/office/officeart/2005/8/colors/accent0_1" csCatId="mainScheme" phldr="1"/>
      <dgm:spPr/>
    </dgm:pt>
    <dgm:pt modelId="{02F35864-3F78-4437-8CD1-1B06B42A7E58}">
      <dgm:prSet phldrT="[Tekst]"/>
      <dgm:spPr/>
      <dgm:t>
        <a:bodyPr/>
        <a:lstStyle/>
        <a:p>
          <a:r>
            <a:rPr lang="pl-PL" b="1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rPr>
            <a:t>Obojętność na agresję i przemoc</a:t>
          </a:r>
          <a:endParaRPr lang="pl-PL" dirty="0"/>
        </a:p>
      </dgm:t>
    </dgm:pt>
    <dgm:pt modelId="{8C7E6D47-F596-4488-A433-EBF56CBA633A}" type="parTrans" cxnId="{E7B062DA-876F-447F-8AA3-6AF8DDE6C41B}">
      <dgm:prSet/>
      <dgm:spPr/>
      <dgm:t>
        <a:bodyPr/>
        <a:lstStyle/>
        <a:p>
          <a:endParaRPr lang="pl-PL"/>
        </a:p>
      </dgm:t>
    </dgm:pt>
    <dgm:pt modelId="{671EF383-C36E-4F90-8B5D-6D97B32E3657}" type="sibTrans" cxnId="{E7B062DA-876F-447F-8AA3-6AF8DDE6C41B}">
      <dgm:prSet/>
      <dgm:spPr/>
      <dgm:t>
        <a:bodyPr/>
        <a:lstStyle/>
        <a:p>
          <a:endParaRPr lang="pl-PL"/>
        </a:p>
      </dgm:t>
    </dgm:pt>
    <dgm:pt modelId="{2F1CFA10-0EF2-4562-8C79-5AEB191A8B86}">
      <dgm:prSet/>
      <dgm:spPr/>
      <dgm:t>
        <a:bodyPr/>
        <a:lstStyle/>
        <a:p>
          <a:r>
            <a:rPr lang="pl-PL" b="1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rPr>
            <a:t>jest przyzwoleniem</a:t>
          </a:r>
          <a:endParaRPr lang="pl-PL" b="1" dirty="0" smtClean="0">
            <a:ln w="3175"/>
            <a:latin typeface="Calibri" panose="020F050202020403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15C8000C-872D-4613-8C0B-2C96FF945C38}" type="parTrans" cxnId="{9C0DFF12-888D-4D3F-860E-AECD4FA09396}">
      <dgm:prSet/>
      <dgm:spPr/>
      <dgm:t>
        <a:bodyPr/>
        <a:lstStyle/>
        <a:p>
          <a:endParaRPr lang="pl-PL"/>
        </a:p>
      </dgm:t>
    </dgm:pt>
    <dgm:pt modelId="{EB1BC5DA-4B38-4B09-8827-22875963BFA8}" type="sibTrans" cxnId="{9C0DFF12-888D-4D3F-860E-AECD4FA09396}">
      <dgm:prSet/>
      <dgm:spPr/>
      <dgm:t>
        <a:bodyPr/>
        <a:lstStyle/>
        <a:p>
          <a:endParaRPr lang="pl-PL"/>
        </a:p>
      </dgm:t>
    </dgm:pt>
    <dgm:pt modelId="{360D8EC8-63B2-4411-91C2-1E51107AA7FB}">
      <dgm:prSet/>
      <dgm:spPr/>
      <dgm:t>
        <a:bodyPr/>
        <a:lstStyle/>
        <a:p>
          <a:r>
            <a:rPr lang="pl-PL" b="1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rPr>
            <a:t>oraz </a:t>
          </a:r>
          <a:br>
            <a:rPr lang="pl-PL" b="1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rPr>
          </a:br>
          <a:r>
            <a:rPr lang="pl-PL" b="1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rPr>
            <a:t>cichą akceptacją tego typu zachowań.</a:t>
          </a:r>
          <a:endParaRPr lang="pl-PL" b="1" dirty="0" smtClean="0">
            <a:ln w="3175"/>
            <a:latin typeface="Calibri" panose="020F050202020403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gm:t>
    </dgm:pt>
    <dgm:pt modelId="{68DA61B8-5B26-46D9-AF38-208F64867770}" type="parTrans" cxnId="{45AB9FA8-B794-41AA-A09D-64C4D56CA8E6}">
      <dgm:prSet/>
      <dgm:spPr/>
      <dgm:t>
        <a:bodyPr/>
        <a:lstStyle/>
        <a:p>
          <a:endParaRPr lang="pl-PL"/>
        </a:p>
      </dgm:t>
    </dgm:pt>
    <dgm:pt modelId="{E3D639E0-4E21-45BA-ABEF-AE56E3905960}" type="sibTrans" cxnId="{45AB9FA8-B794-41AA-A09D-64C4D56CA8E6}">
      <dgm:prSet/>
      <dgm:spPr/>
      <dgm:t>
        <a:bodyPr/>
        <a:lstStyle/>
        <a:p>
          <a:endParaRPr lang="pl-PL"/>
        </a:p>
      </dgm:t>
    </dgm:pt>
    <dgm:pt modelId="{9BE7A2CD-F49B-4164-AAE9-E8A946CAF618}" type="pres">
      <dgm:prSet presAssocID="{2B804A3E-E576-4EB7-AABA-FC6B66AE6BA6}" presName="Name0" presStyleCnt="0">
        <dgm:presLayoutVars>
          <dgm:dir/>
          <dgm:resizeHandles val="exact"/>
        </dgm:presLayoutVars>
      </dgm:prSet>
      <dgm:spPr/>
    </dgm:pt>
    <dgm:pt modelId="{8A0A9F64-7664-4549-9FB0-5190101EDCA0}" type="pres">
      <dgm:prSet presAssocID="{02F35864-3F78-4437-8CD1-1B06B42A7E58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FA758C-1F4B-4D15-975B-A0A866A54B0E}" type="pres">
      <dgm:prSet presAssocID="{671EF383-C36E-4F90-8B5D-6D97B32E3657}" presName="parSpace" presStyleCnt="0"/>
      <dgm:spPr/>
    </dgm:pt>
    <dgm:pt modelId="{67FB3D1A-24DA-47A8-85AC-C0129243D4E8}" type="pres">
      <dgm:prSet presAssocID="{2F1CFA10-0EF2-4562-8C79-5AEB191A8B86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705C84-04E1-43B5-A932-EAC851B1C3FD}" type="pres">
      <dgm:prSet presAssocID="{EB1BC5DA-4B38-4B09-8827-22875963BFA8}" presName="parSpace" presStyleCnt="0"/>
      <dgm:spPr/>
    </dgm:pt>
    <dgm:pt modelId="{7E1A3CEC-6316-4F07-BA24-B4550D503405}" type="pres">
      <dgm:prSet presAssocID="{360D8EC8-63B2-4411-91C2-1E51107AA7FB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B992867-52C8-42A8-B326-CB2A0CE94C96}" type="presOf" srcId="{360D8EC8-63B2-4411-91C2-1E51107AA7FB}" destId="{7E1A3CEC-6316-4F07-BA24-B4550D503405}" srcOrd="0" destOrd="0" presId="urn:microsoft.com/office/officeart/2005/8/layout/hChevron3"/>
    <dgm:cxn modelId="{9C0DFF12-888D-4D3F-860E-AECD4FA09396}" srcId="{2B804A3E-E576-4EB7-AABA-FC6B66AE6BA6}" destId="{2F1CFA10-0EF2-4562-8C79-5AEB191A8B86}" srcOrd="1" destOrd="0" parTransId="{15C8000C-872D-4613-8C0B-2C96FF945C38}" sibTransId="{EB1BC5DA-4B38-4B09-8827-22875963BFA8}"/>
    <dgm:cxn modelId="{E7B062DA-876F-447F-8AA3-6AF8DDE6C41B}" srcId="{2B804A3E-E576-4EB7-AABA-FC6B66AE6BA6}" destId="{02F35864-3F78-4437-8CD1-1B06B42A7E58}" srcOrd="0" destOrd="0" parTransId="{8C7E6D47-F596-4488-A433-EBF56CBA633A}" sibTransId="{671EF383-C36E-4F90-8B5D-6D97B32E3657}"/>
    <dgm:cxn modelId="{45AB9FA8-B794-41AA-A09D-64C4D56CA8E6}" srcId="{2B804A3E-E576-4EB7-AABA-FC6B66AE6BA6}" destId="{360D8EC8-63B2-4411-91C2-1E51107AA7FB}" srcOrd="2" destOrd="0" parTransId="{68DA61B8-5B26-46D9-AF38-208F64867770}" sibTransId="{E3D639E0-4E21-45BA-ABEF-AE56E3905960}"/>
    <dgm:cxn modelId="{5EC0D257-5585-46CE-B414-5FE103849C0D}" type="presOf" srcId="{02F35864-3F78-4437-8CD1-1B06B42A7E58}" destId="{8A0A9F64-7664-4549-9FB0-5190101EDCA0}" srcOrd="0" destOrd="0" presId="urn:microsoft.com/office/officeart/2005/8/layout/hChevron3"/>
    <dgm:cxn modelId="{4C53802B-9224-48E3-A540-8C74E7875FE1}" type="presOf" srcId="{2F1CFA10-0EF2-4562-8C79-5AEB191A8B86}" destId="{67FB3D1A-24DA-47A8-85AC-C0129243D4E8}" srcOrd="0" destOrd="0" presId="urn:microsoft.com/office/officeart/2005/8/layout/hChevron3"/>
    <dgm:cxn modelId="{60D5D11B-517D-4424-A8F0-2A84C5E7DAFA}" type="presOf" srcId="{2B804A3E-E576-4EB7-AABA-FC6B66AE6BA6}" destId="{9BE7A2CD-F49B-4164-AAE9-E8A946CAF618}" srcOrd="0" destOrd="0" presId="urn:microsoft.com/office/officeart/2005/8/layout/hChevron3"/>
    <dgm:cxn modelId="{F10996BB-1BBD-4095-AE7E-123344F0B3CB}" type="presParOf" srcId="{9BE7A2CD-F49B-4164-AAE9-E8A946CAF618}" destId="{8A0A9F64-7664-4549-9FB0-5190101EDCA0}" srcOrd="0" destOrd="0" presId="urn:microsoft.com/office/officeart/2005/8/layout/hChevron3"/>
    <dgm:cxn modelId="{4EBE7C15-6187-4C86-B6AD-BE6955CC670A}" type="presParOf" srcId="{9BE7A2CD-F49B-4164-AAE9-E8A946CAF618}" destId="{CCFA758C-1F4B-4D15-975B-A0A866A54B0E}" srcOrd="1" destOrd="0" presId="urn:microsoft.com/office/officeart/2005/8/layout/hChevron3"/>
    <dgm:cxn modelId="{E959A3EF-F734-4476-9814-CEA56A734F7A}" type="presParOf" srcId="{9BE7A2CD-F49B-4164-AAE9-E8A946CAF618}" destId="{67FB3D1A-24DA-47A8-85AC-C0129243D4E8}" srcOrd="2" destOrd="0" presId="urn:microsoft.com/office/officeart/2005/8/layout/hChevron3"/>
    <dgm:cxn modelId="{0E793D87-11E5-45A3-ACE7-F14FEF8D0216}" type="presParOf" srcId="{9BE7A2CD-F49B-4164-AAE9-E8A946CAF618}" destId="{97705C84-04E1-43B5-A932-EAC851B1C3FD}" srcOrd="3" destOrd="0" presId="urn:microsoft.com/office/officeart/2005/8/layout/hChevron3"/>
    <dgm:cxn modelId="{32A43CD8-5B0E-4673-943C-6901B03047C4}" type="presParOf" srcId="{9BE7A2CD-F49B-4164-AAE9-E8A946CAF618}" destId="{7E1A3CEC-6316-4F07-BA24-B4550D503405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376BD8-A6A7-43E8-9CE9-A0F6008616F2}" type="doc">
      <dgm:prSet loTypeId="urn:microsoft.com/office/officeart/2005/8/layout/hProcess9" loCatId="process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4FF0DD09-CD63-4397-AB51-C43F454EE155}">
      <dgm:prSet custT="1"/>
      <dgm:spPr/>
      <dgm:t>
        <a:bodyPr/>
        <a:lstStyle/>
        <a:p>
          <a:pPr rtl="0"/>
          <a:r>
            <a: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Przyłącz się do akcji!</a:t>
          </a:r>
          <a:br>
            <a: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Umieść w widocznym miejscu białą wstążkę przypiętą do ubrania.</a:t>
          </a:r>
          <a:r>
            <a:rPr lang="pl-PL" sz="2400" dirty="0" smtClean="0"/>
            <a:t/>
          </a:r>
          <a:br>
            <a:rPr lang="pl-PL" sz="2400" dirty="0" smtClean="0"/>
          </a:br>
          <a:endParaRPr lang="pl-PL" sz="2400" dirty="0" smtClean="0"/>
        </a:p>
        <a:p>
          <a:pPr rtl="0"/>
          <a:r>
            <a:rPr lang="pl-PL" sz="2800" b="1" dirty="0" smtClean="0"/>
            <a:t>Promuj ideę i hasło: </a:t>
          </a:r>
          <a:r>
            <a:rPr lang="pl-PL" sz="2800" dirty="0" smtClean="0"/>
            <a:t/>
          </a:r>
          <a:br>
            <a:rPr lang="pl-PL" sz="2800" dirty="0" smtClean="0"/>
          </a:br>
          <a:r>
            <a:rPr lang="pl-PL" sz="2800" b="1" dirty="0" smtClean="0"/>
            <a:t>„Mężczyzna chroni i wspiera. Nie krzywdzi!”</a:t>
          </a:r>
          <a:r>
            <a:rPr lang="pl-PL" sz="2200" dirty="0" smtClean="0"/>
            <a:t/>
          </a:r>
          <a:br>
            <a:rPr lang="pl-PL" sz="2200" dirty="0" smtClean="0"/>
          </a:br>
          <a:endParaRPr lang="pl-PL" sz="2200" dirty="0"/>
        </a:p>
      </dgm:t>
    </dgm:pt>
    <dgm:pt modelId="{0F70EF5F-4989-4693-942D-D6EBBDBA8A87}" type="parTrans" cxnId="{D3C482B5-E665-4B22-B2A0-347D50F9B324}">
      <dgm:prSet/>
      <dgm:spPr/>
      <dgm:t>
        <a:bodyPr/>
        <a:lstStyle/>
        <a:p>
          <a:endParaRPr lang="pl-PL"/>
        </a:p>
      </dgm:t>
    </dgm:pt>
    <dgm:pt modelId="{44CE8C5F-D362-4A02-BE93-946FE5CB650E}" type="sibTrans" cxnId="{D3C482B5-E665-4B22-B2A0-347D50F9B324}">
      <dgm:prSet/>
      <dgm:spPr/>
      <dgm:t>
        <a:bodyPr/>
        <a:lstStyle/>
        <a:p>
          <a:endParaRPr lang="pl-PL"/>
        </a:p>
      </dgm:t>
    </dgm:pt>
    <dgm:pt modelId="{908B8283-60FA-4B52-8CB1-ADA465303A53}" type="pres">
      <dgm:prSet presAssocID="{29376BD8-A6A7-43E8-9CE9-A0F6008616F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9DC8926-D5E8-4102-8744-235D0685B917}" type="pres">
      <dgm:prSet presAssocID="{29376BD8-A6A7-43E8-9CE9-A0F6008616F2}" presName="arrow" presStyleLbl="bgShp" presStyleIdx="0" presStyleCnt="1"/>
      <dgm:spPr/>
    </dgm:pt>
    <dgm:pt modelId="{AF194785-BC2B-4764-8FFD-E559252ACD98}" type="pres">
      <dgm:prSet presAssocID="{29376BD8-A6A7-43E8-9CE9-A0F6008616F2}" presName="linearProcess" presStyleCnt="0"/>
      <dgm:spPr/>
    </dgm:pt>
    <dgm:pt modelId="{D7CD8E39-0A0C-4FB2-91AA-F3855233D979}" type="pres">
      <dgm:prSet presAssocID="{4FF0DD09-CD63-4397-AB51-C43F454EE155}" presName="textNode" presStyleLbl="node1" presStyleIdx="0" presStyleCnt="1" custScaleY="11048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D87B59D-277B-4756-9327-CE677E2B8B5D}" type="presOf" srcId="{29376BD8-A6A7-43E8-9CE9-A0F6008616F2}" destId="{908B8283-60FA-4B52-8CB1-ADA465303A53}" srcOrd="0" destOrd="0" presId="urn:microsoft.com/office/officeart/2005/8/layout/hProcess9"/>
    <dgm:cxn modelId="{D3C482B5-E665-4B22-B2A0-347D50F9B324}" srcId="{29376BD8-A6A7-43E8-9CE9-A0F6008616F2}" destId="{4FF0DD09-CD63-4397-AB51-C43F454EE155}" srcOrd="0" destOrd="0" parTransId="{0F70EF5F-4989-4693-942D-D6EBBDBA8A87}" sibTransId="{44CE8C5F-D362-4A02-BE93-946FE5CB650E}"/>
    <dgm:cxn modelId="{F61FF09C-4101-409A-92F4-0507E4CA3FB7}" type="presOf" srcId="{4FF0DD09-CD63-4397-AB51-C43F454EE155}" destId="{D7CD8E39-0A0C-4FB2-91AA-F3855233D979}" srcOrd="0" destOrd="0" presId="urn:microsoft.com/office/officeart/2005/8/layout/hProcess9"/>
    <dgm:cxn modelId="{CBE93493-B848-4D57-B3E4-C947BBFFEC6B}" type="presParOf" srcId="{908B8283-60FA-4B52-8CB1-ADA465303A53}" destId="{29DC8926-D5E8-4102-8744-235D0685B917}" srcOrd="0" destOrd="0" presId="urn:microsoft.com/office/officeart/2005/8/layout/hProcess9"/>
    <dgm:cxn modelId="{36CF321D-FE5C-4433-9ED4-F6F2361E5F34}" type="presParOf" srcId="{908B8283-60FA-4B52-8CB1-ADA465303A53}" destId="{AF194785-BC2B-4764-8FFD-E559252ACD98}" srcOrd="1" destOrd="0" presId="urn:microsoft.com/office/officeart/2005/8/layout/hProcess9"/>
    <dgm:cxn modelId="{C9A0E8BE-8E13-4D48-B8CF-24D2C13D4EC7}" type="presParOf" srcId="{AF194785-BC2B-4764-8FFD-E559252ACD98}" destId="{D7CD8E39-0A0C-4FB2-91AA-F3855233D979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0710B-0119-417D-A9F8-6C277E8E5115}">
      <dsp:nvSpPr>
        <dsp:cNvPr id="0" name=""/>
        <dsp:cNvSpPr/>
      </dsp:nvSpPr>
      <dsp:spPr>
        <a:xfrm>
          <a:off x="0" y="385397"/>
          <a:ext cx="8358246" cy="13903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b="1" kern="1200" dirty="0" smtClean="0">
              <a:solidFill>
                <a:srgbClr val="002060"/>
              </a:solidFill>
              <a:latin typeface="+mn-lt"/>
            </a:rPr>
            <a:t>Przeciwdziałanie przemocy wobec kobiet.</a:t>
          </a:r>
          <a:endParaRPr lang="pl-PL" sz="3500" kern="1200" dirty="0">
            <a:solidFill>
              <a:srgbClr val="002060"/>
            </a:solidFill>
            <a:latin typeface="+mn-lt"/>
          </a:endParaRPr>
        </a:p>
      </dsp:txBody>
      <dsp:txXfrm>
        <a:off x="67873" y="453270"/>
        <a:ext cx="8222500" cy="1254634"/>
      </dsp:txXfrm>
    </dsp:sp>
    <dsp:sp modelId="{435994F0-FAF6-4CA2-AD35-18415BFCB5C7}">
      <dsp:nvSpPr>
        <dsp:cNvPr id="0" name=""/>
        <dsp:cNvSpPr/>
      </dsp:nvSpPr>
      <dsp:spPr>
        <a:xfrm>
          <a:off x="0" y="1876577"/>
          <a:ext cx="8358246" cy="13903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b="1" kern="1200" dirty="0" smtClean="0">
              <a:latin typeface="+mn-lt"/>
            </a:rPr>
            <a:t>Promowanie odważnej postawy mężczyzn na rzecz przeciwdziałania przemocy.</a:t>
          </a:r>
          <a:endParaRPr lang="pl-PL" sz="3500" kern="1200" dirty="0">
            <a:latin typeface="+mn-lt"/>
          </a:endParaRPr>
        </a:p>
      </dsp:txBody>
      <dsp:txXfrm>
        <a:off x="67873" y="1944450"/>
        <a:ext cx="8222500" cy="1254634"/>
      </dsp:txXfrm>
    </dsp:sp>
    <dsp:sp modelId="{985B865D-B9A7-4441-A3CD-2441E163E54C}">
      <dsp:nvSpPr>
        <dsp:cNvPr id="0" name=""/>
        <dsp:cNvSpPr/>
      </dsp:nvSpPr>
      <dsp:spPr>
        <a:xfrm>
          <a:off x="0" y="3367758"/>
          <a:ext cx="8358246" cy="13903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b="1" kern="1200" dirty="0" smtClean="0">
              <a:latin typeface="+mn-lt"/>
            </a:rPr>
            <a:t>Pokazanie mężczyznom, że powinni reagować.</a:t>
          </a:r>
          <a:endParaRPr lang="pl-PL" sz="3500" kern="1200" dirty="0">
            <a:solidFill>
              <a:srgbClr val="002060"/>
            </a:solidFill>
            <a:latin typeface="+mn-lt"/>
          </a:endParaRPr>
        </a:p>
      </dsp:txBody>
      <dsp:txXfrm>
        <a:off x="67873" y="3435631"/>
        <a:ext cx="8222500" cy="1254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0467A-B182-4F42-8F2F-23D6D88BD3AF}">
      <dsp:nvSpPr>
        <dsp:cNvPr id="0" name=""/>
        <dsp:cNvSpPr/>
      </dsp:nvSpPr>
      <dsp:spPr>
        <a:xfrm>
          <a:off x="0" y="0"/>
          <a:ext cx="7043786" cy="1412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002060"/>
              </a:solidFill>
            </a:rPr>
            <a:t>Nie zawsze kobiety ujawniają przemoc stosowaną ze strony swoich partnerów, czy członków rodziny a także nadużyć w miejscu pracy.</a:t>
          </a:r>
          <a:endParaRPr lang="pl-PL" sz="2000" kern="1200" dirty="0">
            <a:solidFill>
              <a:srgbClr val="002060"/>
            </a:solidFill>
          </a:endParaRPr>
        </a:p>
      </dsp:txBody>
      <dsp:txXfrm>
        <a:off x="41376" y="41376"/>
        <a:ext cx="5519380" cy="1329942"/>
      </dsp:txXfrm>
    </dsp:sp>
    <dsp:sp modelId="{C4A62777-B3F8-4F6B-B06D-7993FAF0D65F}">
      <dsp:nvSpPr>
        <dsp:cNvPr id="0" name=""/>
        <dsp:cNvSpPr/>
      </dsp:nvSpPr>
      <dsp:spPr>
        <a:xfrm>
          <a:off x="621510" y="1648143"/>
          <a:ext cx="7043786" cy="1412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002060"/>
              </a:solidFill>
            </a:rPr>
            <a:t>Nie każdy mężczyzna wie jak zareagować na sytuacje krzywdzenia kobiet w swoim otoczeniu.</a:t>
          </a:r>
          <a:endParaRPr lang="pl-PL" sz="2000" kern="1200" dirty="0">
            <a:solidFill>
              <a:srgbClr val="002060"/>
            </a:solidFill>
          </a:endParaRPr>
        </a:p>
      </dsp:txBody>
      <dsp:txXfrm>
        <a:off x="662886" y="1689519"/>
        <a:ext cx="5421272" cy="1329942"/>
      </dsp:txXfrm>
    </dsp:sp>
    <dsp:sp modelId="{F3F857E8-692F-486C-8488-36AC088D63EA}">
      <dsp:nvSpPr>
        <dsp:cNvPr id="0" name=""/>
        <dsp:cNvSpPr/>
      </dsp:nvSpPr>
      <dsp:spPr>
        <a:xfrm>
          <a:off x="1243021" y="3296286"/>
          <a:ext cx="7043786" cy="1412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002060"/>
              </a:solidFill>
            </a:rPr>
            <a:t>Często myślimy o ofiarach przemocy anonimowo, jak o kimś obcym, kogo nie znamy, dlatego w sytuacji </a:t>
          </a:r>
          <a:r>
            <a:rPr lang="pl-PL" sz="2000" b="1" kern="1200" smtClean="0">
              <a:solidFill>
                <a:srgbClr val="002060"/>
              </a:solidFill>
            </a:rPr>
            <a:t>konfrontacji z </a:t>
          </a:r>
          <a:r>
            <a:rPr lang="pl-PL" sz="2000" b="1" kern="1200" dirty="0" smtClean="0">
              <a:solidFill>
                <a:srgbClr val="002060"/>
              </a:solidFill>
            </a:rPr>
            <a:t>problemem krzywdzenia nie wiemy jak zareagować.</a:t>
          </a:r>
          <a:endParaRPr lang="pl-PL" sz="2000" b="1" kern="1200" dirty="0">
            <a:solidFill>
              <a:srgbClr val="002060"/>
            </a:solidFill>
          </a:endParaRPr>
        </a:p>
      </dsp:txBody>
      <dsp:txXfrm>
        <a:off x="1284397" y="3337662"/>
        <a:ext cx="5421272" cy="1329942"/>
      </dsp:txXfrm>
    </dsp:sp>
    <dsp:sp modelId="{CBF914C5-2212-4828-A4E8-329758CAB4DD}">
      <dsp:nvSpPr>
        <dsp:cNvPr id="0" name=""/>
        <dsp:cNvSpPr/>
      </dsp:nvSpPr>
      <dsp:spPr>
        <a:xfrm>
          <a:off x="6125535" y="1071293"/>
          <a:ext cx="918251" cy="91825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>
            <a:solidFill>
              <a:schemeClr val="tx1"/>
            </a:solidFill>
          </a:endParaRPr>
        </a:p>
      </dsp:txBody>
      <dsp:txXfrm>
        <a:off x="6332141" y="1071293"/>
        <a:ext cx="505039" cy="690984"/>
      </dsp:txXfrm>
    </dsp:sp>
    <dsp:sp modelId="{4459AC74-9D1C-4B5C-87BC-2DBDC5FC2941}">
      <dsp:nvSpPr>
        <dsp:cNvPr id="0" name=""/>
        <dsp:cNvSpPr/>
      </dsp:nvSpPr>
      <dsp:spPr>
        <a:xfrm>
          <a:off x="6715173" y="2714646"/>
          <a:ext cx="918251" cy="91825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>
            <a:solidFill>
              <a:schemeClr val="tx1"/>
            </a:solidFill>
          </a:endParaRPr>
        </a:p>
      </dsp:txBody>
      <dsp:txXfrm>
        <a:off x="6921779" y="2714646"/>
        <a:ext cx="505039" cy="6909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72535-F1A5-4141-863F-21675DB7B0F6}">
      <dsp:nvSpPr>
        <dsp:cNvPr id="0" name=""/>
        <dsp:cNvSpPr/>
      </dsp:nvSpPr>
      <dsp:spPr>
        <a:xfrm>
          <a:off x="0" y="2451"/>
          <a:ext cx="8358246" cy="12423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1"/>
              </a:solidFill>
            </a:rPr>
            <a:t>jednorazowe</a:t>
          </a:r>
          <a:r>
            <a:rPr lang="pl-PL" sz="2000" kern="1200" dirty="0" smtClean="0">
              <a:solidFill>
                <a:schemeClr val="tx1"/>
              </a:solidFill>
            </a:rPr>
            <a:t> albo powtarzające się 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60646" y="63097"/>
        <a:ext cx="8236954" cy="1121056"/>
      </dsp:txXfrm>
    </dsp:sp>
    <dsp:sp modelId="{57F11285-03AE-4555-BC27-9E13ECFF1CAE}">
      <dsp:nvSpPr>
        <dsp:cNvPr id="0" name=""/>
        <dsp:cNvSpPr/>
      </dsp:nvSpPr>
      <dsp:spPr>
        <a:xfrm>
          <a:off x="0" y="1257230"/>
          <a:ext cx="8358246" cy="12423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1"/>
              </a:solidFill>
            </a:rPr>
            <a:t>umyślne</a:t>
          </a:r>
          <a:r>
            <a:rPr lang="pl-PL" sz="2000" kern="1200" dirty="0" smtClean="0">
              <a:solidFill>
                <a:schemeClr val="tx1"/>
              </a:solidFill>
            </a:rPr>
            <a:t> działanie lub zaniechanie 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60646" y="1317876"/>
        <a:ext cx="8236954" cy="1121056"/>
      </dsp:txXfrm>
    </dsp:sp>
    <dsp:sp modelId="{A88F6E45-3458-462D-9800-AC83B0112570}">
      <dsp:nvSpPr>
        <dsp:cNvPr id="0" name=""/>
        <dsp:cNvSpPr/>
      </dsp:nvSpPr>
      <dsp:spPr>
        <a:xfrm>
          <a:off x="0" y="2512010"/>
          <a:ext cx="8358246" cy="12423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/>
              </a:solidFill>
            </a:rPr>
            <a:t>naruszające prawa lub dobra osobiste członków rodziny</a:t>
          </a:r>
          <a:r>
            <a:rPr lang="pl-PL" sz="1600" kern="1200" dirty="0" smtClean="0">
              <a:solidFill>
                <a:schemeClr val="tx1"/>
              </a:solidFill>
            </a:rPr>
            <a:t> (osób najbliższych w rozumieniu art. 115 </a:t>
          </a:r>
          <a:r>
            <a:rPr lang="en-US" sz="1600" kern="1200" dirty="0" smtClean="0">
              <a:solidFill>
                <a:schemeClr val="tx1"/>
              </a:solidFill>
            </a:rPr>
            <a:t>§</a:t>
          </a:r>
          <a:r>
            <a:rPr lang="pl-PL" sz="1600" kern="1200" dirty="0" smtClean="0">
              <a:solidFill>
                <a:schemeClr val="tx1"/>
              </a:solidFill>
            </a:rPr>
            <a:t> 11 KK) lub osób wspólnie zamieszkujących lub gospodarujących, w szczególności </a:t>
          </a:r>
          <a:r>
            <a:rPr lang="pl-PL" sz="1600" b="1" kern="1200" dirty="0" smtClean="0">
              <a:solidFill>
                <a:schemeClr val="tx1"/>
              </a:solidFill>
            </a:rPr>
            <a:t>narażające te osoby na niebezpieczeństwo utraty życia, zdrowia, naruszające ich godność, nietykalność cielesną, wolność w tym seksualną, powodujące szkody na ich zdrowiu fizycznym, </a:t>
          </a:r>
          <a:r>
            <a:rPr lang="pl-PL" sz="1600" b="0" kern="1200" dirty="0" smtClean="0">
              <a:solidFill>
                <a:schemeClr val="tx1"/>
              </a:solidFill>
            </a:rPr>
            <a:t>a także wywołujące cierpienia i krzywdy moralne u osób dotkniętych przemocą</a:t>
          </a:r>
          <a:r>
            <a:rPr lang="pl-PL" sz="1600" b="1" kern="1200" dirty="0" smtClean="0">
              <a:solidFill>
                <a:schemeClr val="tx1"/>
              </a:solidFill>
            </a:rPr>
            <a:t>.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60646" y="2572656"/>
        <a:ext cx="8236954" cy="1121056"/>
      </dsp:txXfrm>
    </dsp:sp>
    <dsp:sp modelId="{B7288187-7242-4A5D-862A-83064E3B10A6}">
      <dsp:nvSpPr>
        <dsp:cNvPr id="0" name=""/>
        <dsp:cNvSpPr/>
      </dsp:nvSpPr>
      <dsp:spPr>
        <a:xfrm>
          <a:off x="0" y="3769240"/>
          <a:ext cx="8358246" cy="124234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1"/>
              </a:solidFill>
            </a:rPr>
            <a:t>Osobą najbliższą </a:t>
          </a:r>
          <a:r>
            <a:rPr lang="pl-PL" sz="2000" kern="1200" dirty="0" smtClean="0">
              <a:solidFill>
                <a:schemeClr val="tx1"/>
              </a:solidFill>
            </a:rPr>
            <a:t>jest małżonek, wstępny, zstępny, rodzeństwo, powinowaty </a:t>
          </a:r>
          <a:br>
            <a:rPr lang="pl-PL" sz="2000" kern="1200" dirty="0" smtClean="0">
              <a:solidFill>
                <a:schemeClr val="tx1"/>
              </a:solidFill>
            </a:rPr>
          </a:br>
          <a:r>
            <a:rPr lang="pl-PL" sz="2000" kern="1200" dirty="0" smtClean="0">
              <a:solidFill>
                <a:schemeClr val="tx1"/>
              </a:solidFill>
            </a:rPr>
            <a:t>w tej samej linii lub stopniu, osoba pozostająca w stosunku przysposobienia oraz jej małżonek, a także osoba pozostająca we wspólnym pożyciu.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60646" y="3829886"/>
        <a:ext cx="8236954" cy="11210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A9F64-7664-4549-9FB0-5190101EDCA0}">
      <dsp:nvSpPr>
        <dsp:cNvPr id="0" name=""/>
        <dsp:cNvSpPr/>
      </dsp:nvSpPr>
      <dsp:spPr>
        <a:xfrm>
          <a:off x="3782" y="2493227"/>
          <a:ext cx="3307163" cy="132286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rPr>
            <a:t>Obojętność na agresję i przemoc</a:t>
          </a:r>
          <a:endParaRPr lang="pl-PL" sz="2100" kern="1200" dirty="0"/>
        </a:p>
      </dsp:txBody>
      <dsp:txXfrm>
        <a:off x="3782" y="2493227"/>
        <a:ext cx="2976447" cy="1322865"/>
      </dsp:txXfrm>
    </dsp:sp>
    <dsp:sp modelId="{67FB3D1A-24DA-47A8-85AC-C0129243D4E8}">
      <dsp:nvSpPr>
        <dsp:cNvPr id="0" name=""/>
        <dsp:cNvSpPr/>
      </dsp:nvSpPr>
      <dsp:spPr>
        <a:xfrm>
          <a:off x="2649513" y="2493227"/>
          <a:ext cx="3307163" cy="13228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rPr>
            <a:t>jest przyzwoleniem</a:t>
          </a:r>
          <a:endParaRPr lang="pl-PL" sz="2100" b="1" kern="1200" dirty="0" smtClean="0">
            <a:ln w="3175"/>
            <a:latin typeface="Calibri" panose="020F050202020403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310946" y="2493227"/>
        <a:ext cx="1984298" cy="1322865"/>
      </dsp:txXfrm>
    </dsp:sp>
    <dsp:sp modelId="{7E1A3CEC-6316-4F07-BA24-B4550D503405}">
      <dsp:nvSpPr>
        <dsp:cNvPr id="0" name=""/>
        <dsp:cNvSpPr/>
      </dsp:nvSpPr>
      <dsp:spPr>
        <a:xfrm>
          <a:off x="5295244" y="2493227"/>
          <a:ext cx="3307163" cy="13228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rPr>
            <a:t>oraz </a:t>
          </a:r>
          <a:br>
            <a:rPr lang="pl-PL" sz="2100" b="1" kern="120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rPr>
          </a:br>
          <a:r>
            <a:rPr lang="pl-PL" sz="2100" b="1" kern="120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rPr>
            <a:t>cichą akceptacją tego typu zachowań.</a:t>
          </a:r>
          <a:endParaRPr lang="pl-PL" sz="2100" b="1" kern="1200" dirty="0" smtClean="0">
            <a:ln w="3175"/>
            <a:latin typeface="Calibri" panose="020F0502020204030204" pitchFamily="34" charset="0"/>
            <a:ea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5956677" y="2493227"/>
        <a:ext cx="1984298" cy="13228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C8926-D5E8-4102-8744-235D0685B917}">
      <dsp:nvSpPr>
        <dsp:cNvPr id="0" name=""/>
        <dsp:cNvSpPr/>
      </dsp:nvSpPr>
      <dsp:spPr>
        <a:xfrm>
          <a:off x="617219" y="0"/>
          <a:ext cx="6995160" cy="6440510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D8E39-0A0C-4FB2-91AA-F3855233D979}">
      <dsp:nvSpPr>
        <dsp:cNvPr id="0" name=""/>
        <dsp:cNvSpPr/>
      </dsp:nvSpPr>
      <dsp:spPr>
        <a:xfrm>
          <a:off x="0" y="1797043"/>
          <a:ext cx="8229600" cy="28464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Przyłącz się do akcji!</a:t>
          </a:r>
          <a:br>
            <a:rPr lang="pl-PL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pl-PL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Umieść w widocznym miejscu białą wstążkę przypiętą do ubrania.</a:t>
          </a:r>
          <a:r>
            <a:rPr lang="pl-PL" sz="2400" kern="1200" dirty="0" smtClean="0"/>
            <a:t/>
          </a:r>
          <a:br>
            <a:rPr lang="pl-PL" sz="2400" kern="1200" dirty="0" smtClean="0"/>
          </a:br>
          <a:endParaRPr lang="pl-PL" sz="2400" kern="1200" dirty="0" smtClean="0"/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/>
            <a:t>Promuj ideę i hasło: </a:t>
          </a:r>
          <a:r>
            <a:rPr lang="pl-PL" sz="2800" kern="1200" dirty="0" smtClean="0"/>
            <a:t/>
          </a:r>
          <a:br>
            <a:rPr lang="pl-PL" sz="2800" kern="1200" dirty="0" smtClean="0"/>
          </a:br>
          <a:r>
            <a:rPr lang="pl-PL" sz="2800" b="1" kern="1200" dirty="0" smtClean="0"/>
            <a:t>„Mężczyzna chroni i wspiera. Nie krzywdzi!”</a:t>
          </a:r>
          <a:r>
            <a:rPr lang="pl-PL" sz="2200" kern="1200" dirty="0" smtClean="0"/>
            <a:t/>
          </a:r>
          <a:br>
            <a:rPr lang="pl-PL" sz="2200" kern="1200" dirty="0" smtClean="0"/>
          </a:br>
          <a:endParaRPr lang="pl-PL" sz="2200" kern="1200" dirty="0"/>
        </a:p>
      </dsp:txBody>
      <dsp:txXfrm>
        <a:off x="138951" y="1935994"/>
        <a:ext cx="7951698" cy="2568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0.19008</cdr:x>
      <cdr:y>0.11249</cdr:y>
    </cdr:from>
    <cdr:to>
      <cdr:x>0.27273</cdr:x>
      <cdr:y>0.18122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643074" y="571504"/>
          <a:ext cx="714380" cy="349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0.71429</cdr:x>
      <cdr:y>0.8</cdr:y>
    </cdr:from>
    <cdr:to>
      <cdr:x>0.94805</cdr:x>
      <cdr:y>1</cdr:y>
    </cdr:to>
    <cdr:sp macro="" textlink="">
      <cdr:nvSpPr>
        <cdr:cNvPr id="7" name="pole tekstowe 6"/>
        <cdr:cNvSpPr txBox="1"/>
      </cdr:nvSpPr>
      <cdr:spPr>
        <a:xfrm xmlns:a="http://schemas.openxmlformats.org/drawingml/2006/main">
          <a:off x="3929090" y="4572032"/>
          <a:ext cx="1285884" cy="11429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0.75324</cdr:x>
      <cdr:y>0.8375</cdr:y>
    </cdr:from>
    <cdr:to>
      <cdr:x>0.96103</cdr:x>
      <cdr:y>0.9375</cdr:y>
    </cdr:to>
    <cdr:sp macro="" textlink="">
      <cdr:nvSpPr>
        <cdr:cNvPr id="9" name="pole tekstowe 8"/>
        <cdr:cNvSpPr txBox="1"/>
      </cdr:nvSpPr>
      <cdr:spPr>
        <a:xfrm xmlns:a="http://schemas.openxmlformats.org/drawingml/2006/main">
          <a:off x="4143372" y="4786346"/>
          <a:ext cx="1143008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0.71605</cdr:x>
      <cdr:y>0.78126</cdr:y>
    </cdr:from>
    <cdr:to>
      <cdr:x>0.91908</cdr:x>
      <cdr:y>0.95102</cdr:y>
    </cdr:to>
    <cdr:sp macro="" textlink="">
      <cdr:nvSpPr>
        <cdr:cNvPr id="10" name="pole tekstowe 9"/>
        <cdr:cNvSpPr txBox="1"/>
      </cdr:nvSpPr>
      <cdr:spPr>
        <a:xfrm xmlns:a="http://schemas.openxmlformats.org/drawingml/2006/main">
          <a:off x="6801729" y="4050793"/>
          <a:ext cx="1928570" cy="880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pl-PL" sz="1600" b="1" dirty="0" smtClean="0">
              <a:ea typeface="Cambria" panose="02040503050406030204" pitchFamily="18" charset="0"/>
              <a:cs typeface="Times New Roman" panose="02020603050405020304" pitchFamily="18" charset="0"/>
            </a:rPr>
            <a:t>Liczba osób zatrzymanych</a:t>
          </a:r>
          <a:br>
            <a:rPr lang="pl-PL" sz="1600" b="1" dirty="0" smtClean="0">
              <a:ea typeface="Cambria" panose="02040503050406030204" pitchFamily="18" charset="0"/>
              <a:cs typeface="Times New Roman" panose="02020603050405020304" pitchFamily="18" charset="0"/>
            </a:rPr>
          </a:br>
          <a:r>
            <a:rPr lang="pl-PL" sz="1600" b="1" dirty="0" smtClean="0">
              <a:ea typeface="Cambria" panose="02040503050406030204" pitchFamily="18" charset="0"/>
              <a:cs typeface="Times New Roman" panose="02020603050405020304" pitchFamily="18" charset="0"/>
            </a:rPr>
            <a:t> na podstawie art. 15a </a:t>
          </a:r>
          <a:r>
            <a:rPr lang="pl-PL" sz="1600" b="1" dirty="0" err="1" smtClean="0">
              <a:ea typeface="Cambria" panose="02040503050406030204" pitchFamily="18" charset="0"/>
              <a:cs typeface="Times New Roman" panose="02020603050405020304" pitchFamily="18" charset="0"/>
            </a:rPr>
            <a:t>UoP</a:t>
          </a:r>
          <a:r>
            <a:rPr lang="pl-PL" sz="1600" b="1" dirty="0" smtClean="0">
              <a:ea typeface="Cambria" panose="02040503050406030204" pitchFamily="18" charset="0"/>
              <a:cs typeface="Times New Roman" panose="02020603050405020304" pitchFamily="18" charset="0"/>
            </a:rPr>
            <a:t>,</a:t>
          </a:r>
        </a:p>
        <a:p xmlns:a="http://schemas.openxmlformats.org/drawingml/2006/main">
          <a:pPr algn="ctr"/>
          <a:r>
            <a:rPr lang="pl-PL" sz="1600" b="1" dirty="0">
              <a:ea typeface="Cambria" panose="02040503050406030204" pitchFamily="18" charset="0"/>
              <a:cs typeface="Times New Roman" panose="02020603050405020304" pitchFamily="18" charset="0"/>
            </a:rPr>
            <a:t>a</a:t>
          </a:r>
          <a:r>
            <a:rPr lang="pl-PL" sz="1600" b="1" dirty="0" smtClean="0">
              <a:ea typeface="Cambria" panose="02040503050406030204" pitchFamily="18" charset="0"/>
              <a:cs typeface="Times New Roman" panose="02020603050405020304" pitchFamily="18" charset="0"/>
            </a:rPr>
            <a:t>rt. 244 §1a, 1b </a:t>
          </a:r>
          <a:r>
            <a:rPr lang="pl-PL" sz="1600" b="1" dirty="0" err="1" smtClean="0">
              <a:ea typeface="Cambria" panose="02040503050406030204" pitchFamily="18" charset="0"/>
              <a:cs typeface="Times New Roman" panose="02020603050405020304" pitchFamily="18" charset="0"/>
            </a:rPr>
            <a:t>kpk</a:t>
          </a:r>
          <a:endParaRPr lang="pl-PL" sz="1600" b="1" dirty="0" smtClean="0">
            <a:ea typeface="Cambria" panose="020405030504060302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pl-PL" sz="1400" b="1" dirty="0" smtClean="0"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0.68831</cdr:x>
      <cdr:y>0.78313</cdr:y>
    </cdr:from>
    <cdr:to>
      <cdr:x>1</cdr:x>
      <cdr:y>0.925</cdr:y>
    </cdr:to>
    <cdr:sp macro="" textlink="">
      <cdr:nvSpPr>
        <cdr:cNvPr id="11" name="pole tekstowe 10"/>
        <cdr:cNvSpPr txBox="1"/>
      </cdr:nvSpPr>
      <cdr:spPr>
        <a:xfrm xmlns:a="http://schemas.openxmlformats.org/drawingml/2006/main">
          <a:off x="3638668" y="4643470"/>
          <a:ext cx="1647744" cy="841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just"/>
          <a:endParaRPr lang="pl-PL" sz="1100" b="1" dirty="0"/>
        </a:p>
      </cdr:txBody>
    </cdr:sp>
  </cdr:relSizeAnchor>
  <cdr:relSizeAnchor xmlns:cdr="http://schemas.openxmlformats.org/drawingml/2006/chartDrawing">
    <cdr:from>
      <cdr:x>0.13488</cdr:x>
      <cdr:y>0.78153</cdr:y>
    </cdr:from>
    <cdr:to>
      <cdr:x>0.3879</cdr:x>
      <cdr:y>0.90542</cdr:y>
    </cdr:to>
    <cdr:sp macro="" textlink="">
      <cdr:nvSpPr>
        <cdr:cNvPr id="12" name="pole tekstowe 11"/>
        <cdr:cNvSpPr txBox="1"/>
      </cdr:nvSpPr>
      <cdr:spPr>
        <a:xfrm xmlns:a="http://schemas.openxmlformats.org/drawingml/2006/main">
          <a:off x="1372428" y="3803147"/>
          <a:ext cx="2574600" cy="602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pl-PL" sz="1600" b="1" dirty="0" smtClean="0">
              <a:solidFill>
                <a:schemeClr val="tx1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rPr>
            <a:t>Liczba interwencji domowych</a:t>
          </a:r>
          <a:br>
            <a:rPr lang="pl-PL" sz="1600" b="1" dirty="0" smtClean="0">
              <a:solidFill>
                <a:schemeClr val="tx1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rPr>
          </a:br>
          <a:r>
            <a:rPr lang="pl-PL" sz="1600" b="1" dirty="0" smtClean="0">
              <a:solidFill>
                <a:schemeClr val="tx1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rPr>
            <a:t> dot. przemocy w rodzinie</a:t>
          </a:r>
        </a:p>
      </cdr:txBody>
    </cdr:sp>
  </cdr:relSizeAnchor>
  <cdr:relSizeAnchor xmlns:cdr="http://schemas.openxmlformats.org/drawingml/2006/chartDrawing">
    <cdr:from>
      <cdr:x>0.42715</cdr:x>
      <cdr:y>0.7836</cdr:y>
    </cdr:from>
    <cdr:to>
      <cdr:x>0.64532</cdr:x>
      <cdr:y>0.95752</cdr:y>
    </cdr:to>
    <cdr:sp macro="" textlink="">
      <cdr:nvSpPr>
        <cdr:cNvPr id="13" name="pole tekstowe 12"/>
        <cdr:cNvSpPr txBox="1"/>
      </cdr:nvSpPr>
      <cdr:spPr>
        <a:xfrm xmlns:a="http://schemas.openxmlformats.org/drawingml/2006/main">
          <a:off x="3679539" y="3813203"/>
          <a:ext cx="1879351" cy="846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pl-PL" sz="1600" b="1" dirty="0">
              <a:ea typeface="Cambria" panose="02040503050406030204" pitchFamily="18" charset="0"/>
              <a:cs typeface="Times New Roman" panose="02020603050405020304" pitchFamily="18" charset="0"/>
            </a:rPr>
            <a:t>L</a:t>
          </a:r>
          <a:r>
            <a:rPr lang="pl-PL" sz="1600" b="1" dirty="0" smtClean="0">
              <a:ea typeface="Cambria" panose="02040503050406030204" pitchFamily="18" charset="0"/>
              <a:cs typeface="Times New Roman" panose="02020603050405020304" pitchFamily="18" charset="0"/>
            </a:rPr>
            <a:t>iczba wypełnionych </a:t>
          </a:r>
          <a:br>
            <a:rPr lang="pl-PL" sz="1600" b="1" dirty="0" smtClean="0">
              <a:ea typeface="Cambria" panose="02040503050406030204" pitchFamily="18" charset="0"/>
              <a:cs typeface="Times New Roman" panose="02020603050405020304" pitchFamily="18" charset="0"/>
            </a:rPr>
          </a:br>
          <a:r>
            <a:rPr lang="pl-PL" sz="1600" b="1" dirty="0" smtClean="0">
              <a:ea typeface="Cambria" panose="02040503050406030204" pitchFamily="18" charset="0"/>
              <a:cs typeface="Times New Roman" panose="02020603050405020304" pitchFamily="18" charset="0"/>
            </a:rPr>
            <a:t>formularzy </a:t>
          </a:r>
        </a:p>
        <a:p xmlns:a="http://schemas.openxmlformats.org/drawingml/2006/main">
          <a:pPr algn="ctr"/>
          <a:r>
            <a:rPr lang="pl-PL" sz="1600" b="1" dirty="0" smtClean="0">
              <a:ea typeface="Cambria" panose="02040503050406030204" pitchFamily="18" charset="0"/>
              <a:cs typeface="Times New Roman" panose="02020603050405020304" pitchFamily="18" charset="0"/>
            </a:rPr>
            <a:t>„Niebieskie Karty”</a:t>
          </a:r>
        </a:p>
      </cdr:txBody>
    </cdr:sp>
  </cdr:relSizeAnchor>
  <cdr:relSizeAnchor xmlns:cdr="http://schemas.openxmlformats.org/drawingml/2006/chartDrawing">
    <cdr:from>
      <cdr:x>0.73738</cdr:x>
      <cdr:y>0.67322</cdr:y>
    </cdr:from>
    <cdr:to>
      <cdr:x>0.90148</cdr:x>
      <cdr:y>0.72603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373942" y="3672408"/>
          <a:ext cx="14184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0.24489</cdr:x>
      <cdr:y>0.44406</cdr:y>
    </cdr:from>
    <cdr:to>
      <cdr:x>0.37028</cdr:x>
      <cdr:y>0.56244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109561" y="2160919"/>
          <a:ext cx="108012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0.48731</cdr:x>
      <cdr:y>0.47366</cdr:y>
    </cdr:from>
    <cdr:to>
      <cdr:x>0.62106</cdr:x>
      <cdr:y>0.59204</cdr:y>
    </cdr:to>
    <cdr:sp macro="" textlink="">
      <cdr:nvSpPr>
        <cdr:cNvPr id="5" name="Prostokąt 4"/>
        <cdr:cNvSpPr/>
      </cdr:nvSpPr>
      <cdr:spPr>
        <a:xfrm xmlns:a="http://schemas.openxmlformats.org/drawingml/2006/main">
          <a:off x="4197793" y="2304935"/>
          <a:ext cx="1152128" cy="57606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pl-PL" sz="1400" b="1" dirty="0" smtClean="0">
              <a:solidFill>
                <a:schemeClr val="tx1"/>
              </a:solidFill>
            </a:rPr>
            <a:t>Wzrost </a:t>
          </a:r>
          <a:br>
            <a:rPr lang="pl-PL" sz="1400" b="1" dirty="0" smtClean="0">
              <a:solidFill>
                <a:schemeClr val="tx1"/>
              </a:solidFill>
            </a:rPr>
          </a:br>
          <a:r>
            <a:rPr lang="pl-PL" sz="1400" b="1" dirty="0" smtClean="0">
              <a:solidFill>
                <a:schemeClr val="tx1"/>
              </a:solidFill>
            </a:rPr>
            <a:t>o 8%</a:t>
          </a:r>
          <a:endParaRPr lang="pl-PL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0.73809</cdr:x>
      <cdr:y>0.59204</cdr:y>
    </cdr:from>
    <cdr:to>
      <cdr:x>0.8802</cdr:x>
      <cdr:y>0.71041</cdr:y>
    </cdr:to>
    <cdr:sp macro="" textlink="">
      <cdr:nvSpPr>
        <cdr:cNvPr id="6" name="Prostokąt 5"/>
        <cdr:cNvSpPr/>
      </cdr:nvSpPr>
      <cdr:spPr>
        <a:xfrm xmlns:a="http://schemas.openxmlformats.org/drawingml/2006/main">
          <a:off x="6358033" y="2880999"/>
          <a:ext cx="1224136" cy="57606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pl-PL" sz="1400" b="1" dirty="0" smtClean="0">
              <a:solidFill>
                <a:schemeClr val="tx1"/>
              </a:solidFill>
            </a:rPr>
            <a:t>Wzrost </a:t>
          </a:r>
          <a:br>
            <a:rPr lang="pl-PL" sz="1400" b="1" dirty="0" smtClean="0">
              <a:solidFill>
                <a:schemeClr val="tx1"/>
              </a:solidFill>
            </a:rPr>
          </a:br>
          <a:r>
            <a:rPr lang="pl-PL" sz="1400" b="1" dirty="0" smtClean="0">
              <a:solidFill>
                <a:schemeClr val="tx1"/>
              </a:solidFill>
            </a:rPr>
            <a:t>o 2,5%</a:t>
          </a:r>
          <a:endParaRPr lang="pl-PL" sz="14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0.2257</cdr:x>
      <cdr:y>0.90889</cdr:y>
    </cdr:from>
    <cdr:to>
      <cdr:x>0.37153</cdr:x>
      <cdr:y>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857388" y="4429156"/>
          <a:ext cx="1200152" cy="444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pole tekstowe 1"/>
        <cdr:cNvSpPr txBox="1"/>
      </cdr:nvSpPr>
      <cdr:spPr>
        <a:xfrm xmlns:a="http://schemas.openxmlformats.org/drawingml/2006/main" flipH="1">
          <a:off x="-428596" y="-1214422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200" b="1" dirty="0" smtClean="0">
              <a:solidFill>
                <a:srgbClr val="FF0000"/>
              </a:solidFill>
            </a:rPr>
            <a:t>107,8%</a:t>
          </a:r>
          <a:endParaRPr lang="pl-PL" sz="12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0.57292</cdr:x>
      <cdr:y>0.83559</cdr:y>
    </cdr:from>
    <cdr:to>
      <cdr:x>0.68403</cdr:x>
      <cdr:y>0.95286</cdr:y>
    </cdr:to>
    <cdr:sp macro="" textlink="">
      <cdr:nvSpPr>
        <cdr:cNvPr id="7" name="pole tekstowe 6"/>
        <cdr:cNvSpPr txBox="1"/>
      </cdr:nvSpPr>
      <cdr:spPr>
        <a:xfrm xmlns:a="http://schemas.openxmlformats.org/drawingml/2006/main">
          <a:off x="4714908" y="4071966"/>
          <a:ext cx="91440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0.67509</cdr:x>
      <cdr:y>0.22741</cdr:y>
    </cdr:from>
    <cdr:to>
      <cdr:x>0.94314</cdr:x>
      <cdr:y>0.30012</cdr:y>
    </cdr:to>
    <cdr:sp macro="" textlink="">
      <cdr:nvSpPr>
        <cdr:cNvPr id="10" name="pole tekstowe 9"/>
        <cdr:cNvSpPr txBox="1"/>
      </cdr:nvSpPr>
      <cdr:spPr>
        <a:xfrm xmlns:a="http://schemas.openxmlformats.org/drawingml/2006/main">
          <a:off x="5297051" y="709371"/>
          <a:ext cx="2103238" cy="2268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l-PL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0.06871</cdr:x>
      <cdr:y>0.95652</cdr:y>
    </cdr:from>
    <cdr:to>
      <cdr:x>0.18134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557810" y="4752528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0.10344</cdr:x>
      <cdr:y>0.89855</cdr:y>
    </cdr:from>
    <cdr:to>
      <cdr:x>0.48482</cdr:x>
      <cdr:y>1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839772" y="4464496"/>
          <a:ext cx="309634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0.0857</cdr:x>
      <cdr:y>0.91304</cdr:y>
    </cdr:from>
    <cdr:to>
      <cdr:x>0.94604</cdr:x>
      <cdr:y>0.98551</cdr:y>
    </cdr:to>
    <cdr:sp macro="" textlink="">
      <cdr:nvSpPr>
        <cdr:cNvPr id="6" name="pole tekstowe 5"/>
        <cdr:cNvSpPr txBox="1"/>
      </cdr:nvSpPr>
      <cdr:spPr>
        <a:xfrm xmlns:a="http://schemas.openxmlformats.org/drawingml/2006/main">
          <a:off x="695756" y="4536504"/>
          <a:ext cx="698477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chemeClr val="accent1">
                  <a:lumMod val="75000"/>
                </a:schemeClr>
              </a:solidFill>
            </a:rPr>
            <a:t>Dane wygenerowane z systemy sprawozdawczości Policji </a:t>
          </a:r>
          <a:r>
            <a:rPr lang="pl-PL" sz="1400" b="1" dirty="0" err="1" smtClean="0">
              <a:solidFill>
                <a:schemeClr val="accent1">
                  <a:lumMod val="75000"/>
                </a:schemeClr>
              </a:solidFill>
            </a:rPr>
            <a:t>SESPol</a:t>
          </a:r>
          <a:endParaRPr lang="pl-PL" sz="14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0.2257</cdr:x>
      <cdr:y>0.90889</cdr:y>
    </cdr:from>
    <cdr:to>
      <cdr:x>0.37153</cdr:x>
      <cdr:y>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857388" y="4429156"/>
          <a:ext cx="1200152" cy="444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pole tekstowe 1"/>
        <cdr:cNvSpPr txBox="1"/>
      </cdr:nvSpPr>
      <cdr:spPr>
        <a:xfrm xmlns:a="http://schemas.openxmlformats.org/drawingml/2006/main" flipH="1">
          <a:off x="-428596" y="-1214422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200" b="1" dirty="0" smtClean="0">
              <a:solidFill>
                <a:srgbClr val="FF0000"/>
              </a:solidFill>
            </a:rPr>
            <a:t>107,8%</a:t>
          </a:r>
          <a:endParaRPr lang="pl-PL" sz="12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0.57292</cdr:x>
      <cdr:y>0.83559</cdr:y>
    </cdr:from>
    <cdr:to>
      <cdr:x>0.68403</cdr:x>
      <cdr:y>0.95286</cdr:y>
    </cdr:to>
    <cdr:sp macro="" textlink="">
      <cdr:nvSpPr>
        <cdr:cNvPr id="7" name="pole tekstowe 6"/>
        <cdr:cNvSpPr txBox="1"/>
      </cdr:nvSpPr>
      <cdr:spPr>
        <a:xfrm xmlns:a="http://schemas.openxmlformats.org/drawingml/2006/main">
          <a:off x="4714908" y="4071966"/>
          <a:ext cx="91440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0.67509</cdr:x>
      <cdr:y>0.22741</cdr:y>
    </cdr:from>
    <cdr:to>
      <cdr:x>0.94314</cdr:x>
      <cdr:y>0.30012</cdr:y>
    </cdr:to>
    <cdr:sp macro="" textlink="">
      <cdr:nvSpPr>
        <cdr:cNvPr id="10" name="pole tekstowe 9"/>
        <cdr:cNvSpPr txBox="1"/>
      </cdr:nvSpPr>
      <cdr:spPr>
        <a:xfrm xmlns:a="http://schemas.openxmlformats.org/drawingml/2006/main">
          <a:off x="5297051" y="709371"/>
          <a:ext cx="2103238" cy="2268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l-PL" sz="14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BB8D7-6F91-48FB-A2A2-46AA76632E20}" type="datetimeFigureOut">
              <a:rPr lang="pl-PL" smtClean="0"/>
              <a:pPr/>
              <a:t>24.11.2020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3EB5A-41AD-4F9C-B038-517E24916F2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3EB5A-41AD-4F9C-B038-517E24916F2C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DEF-37EB-467D-B8FE-3D190ABD920B}" type="datetimeFigureOut">
              <a:rPr lang="pl-PL" smtClean="0"/>
              <a:pPr/>
              <a:t>24.11.2020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D133-7309-4B7C-883B-6888E58CA0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DEF-37EB-467D-B8FE-3D190ABD920B}" type="datetimeFigureOut">
              <a:rPr lang="pl-PL" smtClean="0"/>
              <a:pPr/>
              <a:t>24.11.2020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D133-7309-4B7C-883B-6888E58CA0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DEF-37EB-467D-B8FE-3D190ABD920B}" type="datetimeFigureOut">
              <a:rPr lang="pl-PL" smtClean="0"/>
              <a:pPr/>
              <a:t>24.11.2020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D133-7309-4B7C-883B-6888E58CA0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DEF-37EB-467D-B8FE-3D190ABD920B}" type="datetimeFigureOut">
              <a:rPr lang="pl-PL" smtClean="0"/>
              <a:pPr/>
              <a:t>24.11.2020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D133-7309-4B7C-883B-6888E58CA0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DEF-37EB-467D-B8FE-3D190ABD920B}" type="datetimeFigureOut">
              <a:rPr lang="pl-PL" smtClean="0"/>
              <a:pPr/>
              <a:t>24.11.2020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D133-7309-4B7C-883B-6888E58CA0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DEF-37EB-467D-B8FE-3D190ABD920B}" type="datetimeFigureOut">
              <a:rPr lang="pl-PL" smtClean="0"/>
              <a:pPr/>
              <a:t>24.11.2020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D133-7309-4B7C-883B-6888E58CA0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DEF-37EB-467D-B8FE-3D190ABD920B}" type="datetimeFigureOut">
              <a:rPr lang="pl-PL" smtClean="0"/>
              <a:pPr/>
              <a:t>24.11.2020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D133-7309-4B7C-883B-6888E58CA0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DEF-37EB-467D-B8FE-3D190ABD920B}" type="datetimeFigureOut">
              <a:rPr lang="pl-PL" smtClean="0"/>
              <a:pPr/>
              <a:t>24.11.2020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D133-7309-4B7C-883B-6888E58CA0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DEF-37EB-467D-B8FE-3D190ABD920B}" type="datetimeFigureOut">
              <a:rPr lang="pl-PL" smtClean="0"/>
              <a:pPr/>
              <a:t>24.11.2020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D133-7309-4B7C-883B-6888E58CA0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DEF-37EB-467D-B8FE-3D190ABD920B}" type="datetimeFigureOut">
              <a:rPr lang="pl-PL" smtClean="0"/>
              <a:pPr/>
              <a:t>24.11.2020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D133-7309-4B7C-883B-6888E58CA0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DEF-37EB-467D-B8FE-3D190ABD920B}" type="datetimeFigureOut">
              <a:rPr lang="pl-PL" smtClean="0"/>
              <a:pPr/>
              <a:t>24.11.2020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D133-7309-4B7C-883B-6888E58CA0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66DEF-37EB-467D-B8FE-3D190ABD920B}" type="datetimeFigureOut">
              <a:rPr lang="pl-PL" smtClean="0"/>
              <a:pPr/>
              <a:t>24.11.2020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7D133-7309-4B7C-883B-6888E58CA02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570501" y="6381233"/>
            <a:ext cx="3787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www.mazowiecka.policja.gov.pl</a:t>
            </a:r>
            <a:endParaRPr kumimoji="0" lang="pl-PL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6" name="Tytuł 1"/>
          <p:cNvSpPr txBox="1">
            <a:spLocks noGrp="1"/>
          </p:cNvSpPr>
          <p:nvPr>
            <p:ph type="subTitle" idx="1"/>
          </p:nvPr>
        </p:nvSpPr>
        <p:spPr>
          <a:xfrm>
            <a:off x="285720" y="1785926"/>
            <a:ext cx="8643998" cy="43577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Kampania</a:t>
            </a:r>
            <a:br>
              <a:rPr lang="pl-PL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„Biała Wstążka”</a:t>
            </a:r>
          </a:p>
          <a:p>
            <a:r>
              <a:rPr lang="pl-PL" sz="32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32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pl-PL" sz="32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oraz Międzynarodowa Kampania</a:t>
            </a:r>
          </a:p>
          <a:p>
            <a:r>
              <a:rPr lang="pl-PL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„16 dni Przeciwko </a:t>
            </a:r>
            <a:br>
              <a:rPr lang="pl-PL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Przemocy wobec Kobiet”</a:t>
            </a:r>
          </a:p>
          <a:p>
            <a:r>
              <a:rPr lang="pl-PL" sz="3200" b="1" i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25 listopada – 10 grudnia 2020 r.</a:t>
            </a:r>
          </a:p>
          <a:p>
            <a:endParaRPr lang="pl-PL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braz 7" descr="2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42852"/>
            <a:ext cx="1565287" cy="1981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az 2" descr="blacha-mazowsze"/>
          <p:cNvPicPr>
            <a:picLocks noChangeAspect="1" noChangeArrowheads="1"/>
          </p:cNvPicPr>
          <p:nvPr/>
        </p:nvPicPr>
        <p:blipFill>
          <a:blip r:embed="rId3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-19068"/>
            <a:ext cx="1857356" cy="167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ole tekstowe 13"/>
          <p:cNvSpPr txBox="1"/>
          <p:nvPr/>
        </p:nvSpPr>
        <p:spPr>
          <a:xfrm>
            <a:off x="3464408" y="6381234"/>
            <a:ext cx="240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www.mazowiecka.policja.gov.pl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EA225BA-1AB2-4A41-B3B6-7F381EFE4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916" y="2210482"/>
            <a:ext cx="5805714" cy="32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3000" b="1" i="0" u="none" strike="noStrike" kern="0" cap="all" spc="0" normalizeH="0" baseline="0" noProof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000" b="1" i="0" u="none" strike="noStrike" kern="0" cap="all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pl-PL" altLang="pl-PL" sz="3000" b="1" i="0" u="none" strike="noStrike" kern="0" cap="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10116" y="285728"/>
            <a:ext cx="814614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700" b="1" dirty="0" smtClean="0">
                <a:solidFill>
                  <a:srgbClr val="002060"/>
                </a:solidFill>
                <a:latin typeface="Calibri" panose="020F0502020204030204"/>
                <a:cs typeface="Times New Roman" panose="02020603050405020304" pitchFamily="18" charset="0"/>
              </a:rPr>
              <a:t>Przestępstwa stwierdzone w garnizonie mazowieckim </a:t>
            </a:r>
            <a:br>
              <a:rPr lang="pl-PL" sz="2700" b="1" dirty="0" smtClean="0">
                <a:solidFill>
                  <a:srgbClr val="002060"/>
                </a:solidFill>
                <a:latin typeface="Calibri" panose="020F0502020204030204"/>
                <a:cs typeface="Times New Roman" panose="02020603050405020304" pitchFamily="18" charset="0"/>
              </a:rPr>
            </a:br>
            <a:r>
              <a:rPr lang="pl-PL" sz="2700" b="1" dirty="0" smtClean="0">
                <a:solidFill>
                  <a:srgbClr val="002060"/>
                </a:solidFill>
                <a:latin typeface="Calibri" panose="020F0502020204030204"/>
                <a:cs typeface="Times New Roman" panose="02020603050405020304" pitchFamily="18" charset="0"/>
              </a:rPr>
              <a:t>w okresie od 1 stycznia do 30 września 2019 </a:t>
            </a:r>
            <a:r>
              <a:rPr lang="pl-PL" sz="2700" b="1" dirty="0">
                <a:solidFill>
                  <a:srgbClr val="002060"/>
                </a:solidFill>
                <a:latin typeface="Calibri" panose="020F0502020204030204"/>
                <a:cs typeface="Times New Roman" panose="02020603050405020304" pitchFamily="18" charset="0"/>
              </a:rPr>
              <a:t>i 2020 </a:t>
            </a:r>
            <a:r>
              <a:rPr lang="pl-PL" sz="2700" b="1" dirty="0" smtClean="0">
                <a:solidFill>
                  <a:srgbClr val="002060"/>
                </a:solidFill>
                <a:latin typeface="Calibri" panose="020F0502020204030204"/>
                <a:cs typeface="Times New Roman" panose="02020603050405020304" pitchFamily="18" charset="0"/>
              </a:rPr>
              <a:t>roku w których </a:t>
            </a:r>
            <a:r>
              <a:rPr lang="pl-PL" sz="2700" b="1" u="sng" dirty="0" smtClean="0">
                <a:solidFill>
                  <a:srgbClr val="002060"/>
                </a:solidFill>
                <a:latin typeface="Calibri" panose="020F0502020204030204"/>
                <a:cs typeface="Times New Roman" panose="02020603050405020304" pitchFamily="18" charset="0"/>
              </a:rPr>
              <a:t>ofiarami były kobiety</a:t>
            </a:r>
            <a:endParaRPr lang="pl-PL" sz="2700" b="1" u="sng" dirty="0">
              <a:solidFill>
                <a:srgbClr val="002060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graphicFrame>
        <p:nvGraphicFramePr>
          <p:cNvPr id="6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73489"/>
              </p:ext>
            </p:extLst>
          </p:nvPr>
        </p:nvGraphicFramePr>
        <p:xfrm>
          <a:off x="557806" y="1412776"/>
          <a:ext cx="811865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80252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/>
          </a:bodyPr>
          <a:lstStyle/>
          <a:p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Proponowane działania w dniach 25.11-10.12.2020r.:</a:t>
            </a:r>
            <a:endParaRPr lang="pl-PL" altLang="pl-PL" sz="3000" b="1" dirty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785786" y="1214422"/>
            <a:ext cx="814393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28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edukacyjno-profilaktyczne, </a:t>
            </a:r>
            <a:br>
              <a:rPr lang="pl-PL" altLang="pl-PL" sz="28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altLang="pl-PL" sz="28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sportowe, artystyczne, happeningi, konkursy, </a:t>
            </a:r>
            <a:br>
              <a:rPr lang="pl-PL" altLang="pl-PL" sz="28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altLang="pl-PL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akcje w mediach społecznościowych, rozmowy </a:t>
            </a:r>
            <a:br>
              <a:rPr lang="pl-PL" altLang="pl-PL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altLang="pl-PL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 dyskusje za pośrednictwem komunikatorów </a:t>
            </a:r>
            <a:br>
              <a:rPr lang="pl-PL" altLang="pl-PL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altLang="pl-PL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 aplikacji internetowych.</a:t>
            </a:r>
            <a:endParaRPr lang="pl-PL" altLang="pl-PL" sz="2800" b="1" dirty="0" smtClean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W placówkach oświatowych, w miejscach pracy,</a:t>
            </a:r>
          </a:p>
          <a:p>
            <a:pPr marL="0"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we współpracy z samorządami i organizacjami.</a:t>
            </a:r>
            <a:endParaRPr lang="pl-PL" sz="3000" b="1" dirty="0" smtClean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trzałka w prawo 4"/>
          <p:cNvSpPr/>
          <p:nvPr/>
        </p:nvSpPr>
        <p:spPr>
          <a:xfrm>
            <a:off x="285720" y="1643050"/>
            <a:ext cx="428596" cy="35719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prawo 7"/>
          <p:cNvSpPr/>
          <p:nvPr/>
        </p:nvSpPr>
        <p:spPr>
          <a:xfrm>
            <a:off x="285752" y="2928934"/>
            <a:ext cx="428596" cy="35719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285720" y="4714884"/>
            <a:ext cx="428596" cy="35719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łgorzata Dukała\GOSIA-MIX\Komputer stacjonarny\Komp.stacjonarny - 18.02.2020r\Strona PREWENCJA\Justa\Mazowieccy dzielnicowi szkolą się i włączają w kampanie Biała Wstążka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714356"/>
            <a:ext cx="3866415" cy="32067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Obraz 4" descr="222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714356"/>
            <a:ext cx="4375818" cy="55386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C:\Users\Małgorzata Dukała\GOSIA-MIX\Komputer stacjonarny\Komp.stacjonarny - 18.02.2020r\Strona PREWENCJA\Justa\Mazowieccy dzielnicowi szkolą się i włączają w kampanie Biała Wstążka\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4071942"/>
            <a:ext cx="3806858" cy="22248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61324307"/>
              </p:ext>
            </p:extLst>
          </p:nvPr>
        </p:nvGraphicFramePr>
        <p:xfrm>
          <a:off x="323528" y="548680"/>
          <a:ext cx="860619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 descr="2222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58082" y="142852"/>
            <a:ext cx="1565287" cy="1981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300" b="1" spc="300" dirty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Co robić aby powstrzymać przemoc?</a:t>
            </a:r>
            <a:br>
              <a:rPr lang="pl-PL" sz="3300" b="1" spc="300" dirty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rgbClr val="7030A0"/>
                </a:solidFill>
              </a:rPr>
              <a:t>Porady </a:t>
            </a:r>
            <a:r>
              <a:rPr lang="pl-PL" sz="2400" dirty="0" smtClean="0">
                <a:solidFill>
                  <a:srgbClr val="7030A0"/>
                </a:solidFill>
              </a:rPr>
              <a:t>dla </a:t>
            </a:r>
            <a:r>
              <a:rPr lang="pl-PL" sz="2400" dirty="0">
                <a:solidFill>
                  <a:srgbClr val="7030A0"/>
                </a:solidFill>
              </a:rPr>
              <a:t>mężczyzny </a:t>
            </a:r>
            <a:endParaRPr lang="pl-PL" sz="2700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500174"/>
            <a:ext cx="8358246" cy="4857784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spcAft>
                <a:spcPts val="600"/>
              </a:spcAft>
              <a:buAutoNum type="arabicPeriod"/>
            </a:pPr>
            <a:r>
              <a:rPr lang="pl-PL" sz="2400" dirty="0" smtClean="0"/>
              <a:t>Rozmawiaj </a:t>
            </a:r>
            <a:r>
              <a:rPr lang="pl-PL" sz="2400" dirty="0"/>
              <a:t>z </a:t>
            </a:r>
            <a:r>
              <a:rPr lang="pl-PL" sz="2400" dirty="0" smtClean="0"/>
              <a:t>mężczyznami </a:t>
            </a:r>
            <a:r>
              <a:rPr lang="pl-PL" sz="2400" dirty="0"/>
              <a:t>na temat przemocy wobec kobiet.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Porusz </a:t>
            </a:r>
            <a:r>
              <a:rPr lang="pl-PL" sz="2400" dirty="0"/>
              <a:t>ten temat w pracy, </a:t>
            </a:r>
            <a:r>
              <a:rPr lang="pl-PL" sz="2400" dirty="0" smtClean="0"/>
              <a:t>w </a:t>
            </a:r>
            <a:r>
              <a:rPr lang="pl-PL" sz="2400" dirty="0"/>
              <a:t>kręgu znajomych, w </a:t>
            </a:r>
            <a:r>
              <a:rPr lang="pl-PL" sz="2400" dirty="0" smtClean="0"/>
              <a:t>klasie, grupie znajomych, rodzinie</a:t>
            </a:r>
            <a:r>
              <a:rPr lang="pl-PL" sz="2400" dirty="0"/>
              <a:t>, w kościele. </a:t>
            </a:r>
            <a:endParaRPr lang="pl-PL" sz="2400" dirty="0" smtClean="0"/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AutoNum type="arabicPeriod"/>
            </a:pPr>
            <a:r>
              <a:rPr lang="pl-PL" sz="2400" dirty="0" smtClean="0"/>
              <a:t>Bądź </a:t>
            </a:r>
            <a:r>
              <a:rPr lang="pl-PL" sz="2400" dirty="0"/>
              <a:t>wzorem nie tylko dla swoich dzieci, ale również dla tych, którym brakuje w życiu pozytywnego męskiego wzorca. </a:t>
            </a:r>
            <a:endParaRPr lang="pl-PL" sz="2400" dirty="0" smtClean="0"/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AutoNum type="arabicPeriod"/>
            </a:pPr>
            <a:r>
              <a:rPr lang="pl-PL" sz="2400" dirty="0" smtClean="0"/>
              <a:t>Daj </a:t>
            </a:r>
            <a:r>
              <a:rPr lang="pl-PL" sz="2400" dirty="0"/>
              <a:t>przykład innym mężczyznom, powiedz im, że nie akceptujesz żadnej formy przemocy wobec kobiet. Twój głos może mieć duży wpływ na zmianę norm społecznych i stereotypów dotyczących przemocy wobec kobiet oraz roli kobiety i mężczyzny w rodzinie i życiu </a:t>
            </a:r>
            <a:r>
              <a:rPr lang="pl-PL" sz="2400" dirty="0" smtClean="0"/>
              <a:t>społecznym.</a:t>
            </a:r>
          </a:p>
          <a:p>
            <a:pPr>
              <a:spcAft>
                <a:spcPts val="600"/>
              </a:spcAft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091723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700" b="1" spc="300" dirty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Co robić aby powstrzymać przemoc?</a:t>
            </a:r>
            <a:br>
              <a:rPr lang="pl-PL" sz="3700" b="1" spc="300" dirty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7030A0"/>
                </a:solidFill>
              </a:rPr>
              <a:t>Porady </a:t>
            </a:r>
            <a:r>
              <a:rPr lang="pl-PL" sz="2700" dirty="0" smtClean="0">
                <a:solidFill>
                  <a:srgbClr val="7030A0"/>
                </a:solidFill>
              </a:rPr>
              <a:t>dla </a:t>
            </a:r>
            <a:r>
              <a:rPr lang="pl-PL" sz="2700" dirty="0">
                <a:solidFill>
                  <a:srgbClr val="7030A0"/>
                </a:solidFill>
              </a:rPr>
              <a:t>mężczyzny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57158" y="1554695"/>
            <a:ext cx="8572560" cy="541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pl-PL" sz="2400" dirty="0" smtClean="0">
                <a:solidFill>
                  <a:prstClr val="black"/>
                </a:solidFill>
              </a:rPr>
              <a:t>Nie śmiej się z </a:t>
            </a:r>
            <a:r>
              <a:rPr lang="pl-PL" sz="2400" dirty="0" err="1" smtClean="0">
                <a:solidFill>
                  <a:prstClr val="black"/>
                </a:solidFill>
              </a:rPr>
              <a:t>seksistowskich</a:t>
            </a:r>
            <a:r>
              <a:rPr lang="pl-PL" sz="2400" dirty="0" smtClean="0">
                <a:solidFill>
                  <a:prstClr val="black"/>
                </a:solidFill>
              </a:rPr>
              <a:t> dowcipów, które są obraźliwe </a:t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>i poniżające. Przeciwstawianie się, szczególnie w męskim gronie tego typu uwagom może nie być łatwe, ale jest duża szansa, </a:t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>że znajdziesz sojuszników lub chociaż wzbudzisz refleksję.</a:t>
            </a:r>
          </a:p>
          <a:p>
            <a:pPr marL="514350" indent="-51435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pl-PL" sz="2400" dirty="0" smtClean="0"/>
              <a:t>Zareaguj, gdy inny mężczyzna poniża kobietę, lub stosuje wobec niej przemoc. Nie czekaj na innych - Ty też możesz pomóc. </a:t>
            </a:r>
            <a:br>
              <a:rPr lang="pl-PL" sz="2400" dirty="0" smtClean="0"/>
            </a:br>
            <a:r>
              <a:rPr lang="pl-PL" sz="2400" dirty="0" smtClean="0"/>
              <a:t>Nie zawsze łatwo jest interweniować, ale być może tak wielu mężczyzn znęca się nad kobietami ponieważ my – świadkowie – nie reagujemy.</a:t>
            </a:r>
          </a:p>
          <a:p>
            <a:pPr marL="514350" lvl="0" indent="-51435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</a:pPr>
            <a:endParaRPr lang="pl-PL" sz="2400" dirty="0" smtClean="0">
              <a:solidFill>
                <a:prstClr val="black"/>
              </a:solidFill>
            </a:endParaRPr>
          </a:p>
          <a:p>
            <a:pPr marL="514350" lvl="0" indent="-51435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AutoNum type="arabicPeriod" startAt="5"/>
            </a:pPr>
            <a:endParaRPr lang="pl-PL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946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700" b="1" spc="300" dirty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Co robić aby powstrzymać przemoc?</a:t>
            </a:r>
            <a:br>
              <a:rPr lang="pl-PL" sz="3700" b="1" spc="300" dirty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7030A0"/>
                </a:solidFill>
              </a:rPr>
              <a:t>Porady </a:t>
            </a:r>
            <a:r>
              <a:rPr lang="pl-PL" sz="2700" dirty="0" smtClean="0">
                <a:solidFill>
                  <a:srgbClr val="7030A0"/>
                </a:solidFill>
              </a:rPr>
              <a:t>dla </a:t>
            </a:r>
            <a:r>
              <a:rPr lang="pl-PL" sz="2700" dirty="0">
                <a:solidFill>
                  <a:srgbClr val="7030A0"/>
                </a:solidFill>
              </a:rPr>
              <a:t>mężczyzny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85720" y="1214422"/>
            <a:ext cx="864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20000"/>
              </a:lnSpc>
              <a:spcBef>
                <a:spcPct val="20000"/>
              </a:spcBef>
              <a:buFont typeface="Arial" pitchFamily="34" charset="0"/>
              <a:buAutoNum type="arabicPeriod" startAt="5"/>
            </a:pPr>
            <a:r>
              <a:rPr lang="pl-PL" sz="2400" dirty="0" smtClean="0"/>
              <a:t>Zaoferuj pomoc krzywdzonej kobiecie. Zachęć ją, by skontaktowała się z instytucjami i/lub organizacjami, które mogą jej pomóc. Czasami samo zaoferowanie pomocy i jasne zakomunikowanie sprawcy, że to co robi jest społecznie nieakceptowane a poza tym jest przestępstwem, może okazać się pomocne. Izolacja ofiary i poczucie bezkarności u sprawcy podsycają przemoc.</a:t>
            </a:r>
          </a:p>
          <a:p>
            <a:pPr marL="514350" lvl="0" indent="-514350">
              <a:lnSpc>
                <a:spcPct val="120000"/>
              </a:lnSpc>
              <a:spcBef>
                <a:spcPct val="20000"/>
              </a:spcBef>
              <a:buFont typeface="Arial" pitchFamily="34" charset="0"/>
              <a:buAutoNum type="arabicPeriod" startAt="5"/>
            </a:pPr>
            <a:r>
              <a:rPr lang="pl-PL" sz="2400" dirty="0" smtClean="0"/>
              <a:t>Nigdy nie usprawiedliwiaj sprawcy przemocy. Pamiętaj, że </a:t>
            </a:r>
            <a:br>
              <a:rPr lang="pl-PL" sz="2400" dirty="0" smtClean="0"/>
            </a:br>
            <a:r>
              <a:rPr lang="pl-PL" sz="2400" dirty="0" smtClean="0"/>
              <a:t>nikt nie ma prawa traktować drugiej osoby w taki sposób.</a:t>
            </a:r>
          </a:p>
          <a:p>
            <a:pPr marL="514350" lvl="0" indent="-514350">
              <a:lnSpc>
                <a:spcPct val="120000"/>
              </a:lnSpc>
              <a:spcBef>
                <a:spcPct val="20000"/>
              </a:spcBef>
              <a:buFont typeface="Arial" pitchFamily="34" charset="0"/>
              <a:buAutoNum type="arabicPeriod" startAt="5"/>
            </a:pPr>
            <a:r>
              <a:rPr lang="pl-PL" sz="2400" dirty="0" smtClean="0"/>
              <a:t>Wspieraj organizacje pomagające krzywdzonym kobietom. </a:t>
            </a:r>
            <a:br>
              <a:rPr lang="pl-PL" sz="2400" dirty="0" smtClean="0"/>
            </a:br>
            <a:r>
              <a:rPr lang="pl-PL" sz="2400" dirty="0" smtClean="0"/>
              <a:t>Wiele z nich boryka się z brakiem funduszy na swą działalność.</a:t>
            </a:r>
          </a:p>
          <a:p>
            <a:pPr marL="514350" lvl="0" indent="-514350">
              <a:lnSpc>
                <a:spcPct val="120000"/>
              </a:lnSpc>
              <a:spcBef>
                <a:spcPct val="20000"/>
              </a:spcBef>
              <a:buFont typeface="Arial" pitchFamily="34" charset="0"/>
              <a:buAutoNum type="arabicPeriod" startAt="5"/>
            </a:pPr>
            <a:r>
              <a:rPr lang="pl-PL" sz="2400" b="1" dirty="0" smtClean="0"/>
              <a:t>Nie toleruj przemocy w swoim otoczeniu!</a:t>
            </a:r>
          </a:p>
        </p:txBody>
      </p:sp>
    </p:spTree>
    <p:extLst>
      <p:ext uri="{BB962C8B-B14F-4D97-AF65-F5344CB8AC3E}">
        <p14:creationId xmlns:p14="http://schemas.microsoft.com/office/powerpoint/2010/main" val="27212188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93517922"/>
              </p:ext>
            </p:extLst>
          </p:nvPr>
        </p:nvGraphicFramePr>
        <p:xfrm>
          <a:off x="457200" y="274638"/>
          <a:ext cx="8229600" cy="6440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agięty narożnik 3"/>
          <p:cNvSpPr/>
          <p:nvPr/>
        </p:nvSpPr>
        <p:spPr>
          <a:xfrm>
            <a:off x="357158" y="5214950"/>
            <a:ext cx="4357718" cy="1571636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Gdzie szukać pomocy?</a:t>
            </a:r>
          </a:p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 alarmowy 112</a:t>
            </a:r>
          </a:p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Stowarzyszenie Niebieska Linia 800 120 002</a:t>
            </a:r>
          </a:p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Telefon zaufania dla osób w kryzysie emocjonalnym  116 123</a:t>
            </a:r>
          </a:p>
        </p:txBody>
      </p:sp>
      <p:pic>
        <p:nvPicPr>
          <p:cNvPr id="5" name="Obraz 4" descr="2222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58082" y="142852"/>
            <a:ext cx="1565287" cy="1981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6314" y="5500702"/>
            <a:ext cx="4186238" cy="1143000"/>
          </a:xfrm>
        </p:spPr>
        <p:txBody>
          <a:bodyPr>
            <a:normAutofit/>
          </a:bodyPr>
          <a:lstStyle/>
          <a:p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Dziękuję za uwagę</a:t>
            </a:r>
            <a:endParaRPr lang="pl-PL" altLang="pl-PL" sz="3000" b="1" dirty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EA225BA-1AB2-4A41-B3B6-7F381EFE4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82" y="2209811"/>
            <a:ext cx="8571313" cy="2933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2813">
              <a:defRPr/>
            </a:pPr>
            <a:r>
              <a:rPr lang="pl-PL" sz="3600" b="1" i="1" dirty="0" smtClean="0">
                <a:solidFill>
                  <a:srgbClr val="002060"/>
                </a:solidFill>
                <a:latin typeface="Century Gothic" pitchFamily="34" charset="0"/>
              </a:rPr>
              <a:t>Każde pojedyncze działanie </a:t>
            </a:r>
            <a:br>
              <a:rPr lang="pl-PL" sz="3600" b="1" i="1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pl-PL" sz="3600" b="1" i="1" dirty="0" smtClean="0">
                <a:solidFill>
                  <a:srgbClr val="002060"/>
                </a:solidFill>
                <a:latin typeface="Century Gothic" pitchFamily="34" charset="0"/>
              </a:rPr>
              <a:t>może w pewnym zakresie </a:t>
            </a:r>
            <a:br>
              <a:rPr lang="pl-PL" sz="3600" b="1" i="1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pl-PL" sz="3600" b="1" i="1" dirty="0" smtClean="0">
                <a:solidFill>
                  <a:srgbClr val="002060"/>
                </a:solidFill>
                <a:latin typeface="Century Gothic" pitchFamily="34" charset="0"/>
              </a:rPr>
              <a:t>przyczynić się </a:t>
            </a:r>
            <a:br>
              <a:rPr lang="pl-PL" sz="3600" b="1" i="1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pl-PL" sz="3600" b="1" i="1" dirty="0" smtClean="0">
                <a:solidFill>
                  <a:srgbClr val="002060"/>
                </a:solidFill>
                <a:latin typeface="Century Gothic" pitchFamily="34" charset="0"/>
              </a:rPr>
              <a:t>do zatrzymania aktów przemocy </a:t>
            </a:r>
            <a:br>
              <a:rPr lang="pl-PL" sz="3600" b="1" i="1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pl-PL" sz="3600" b="1" i="1" dirty="0" smtClean="0">
                <a:solidFill>
                  <a:srgbClr val="002060"/>
                </a:solidFill>
                <a:latin typeface="Century Gothic" pitchFamily="34" charset="0"/>
              </a:rPr>
              <a:t>wobec kobiet. </a:t>
            </a:r>
            <a:endParaRPr lang="pl-PL" altLang="pl-PL" sz="32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j-ea"/>
            </a:endParaRPr>
          </a:p>
        </p:txBody>
      </p:sp>
      <p:pic>
        <p:nvPicPr>
          <p:cNvPr id="6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-19068"/>
            <a:ext cx="1857356" cy="167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222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142852"/>
            <a:ext cx="1565287" cy="1981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1285860"/>
            <a:ext cx="835824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2D5DE3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16-dniowa akcja</a:t>
            </a: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, przeciwdziałania </a:t>
            </a:r>
          </a:p>
          <a:p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przemocy wobec kobiet</a:t>
            </a:r>
          </a:p>
          <a:p>
            <a:endParaRPr lang="pl-PL" altLang="pl-PL" sz="3000" b="1" dirty="0" smtClean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Kluczowe daty:</a:t>
            </a:r>
          </a:p>
          <a:p>
            <a:endParaRPr lang="pl-PL" altLang="pl-PL" sz="3000" b="1" dirty="0" smtClean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25 listopada 2020 r. – Dzień BIAŁEJ WSTĄŻKI - Międzynarodowy Dzień Przeciwko Przemocy wobec Kobiet </a:t>
            </a:r>
          </a:p>
          <a:p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10 grudnia 2020 r. – </a:t>
            </a:r>
          </a:p>
          <a:p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Międzynarodowy Dzień Praw Człowieka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4186238" cy="1143000"/>
          </a:xfrm>
        </p:spPr>
        <p:txBody>
          <a:bodyPr>
            <a:normAutofit/>
          </a:bodyPr>
          <a:lstStyle/>
          <a:p>
            <a:r>
              <a:rPr 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Co to jest?</a:t>
            </a:r>
            <a:endParaRPr lang="pl-PL" sz="3000" b="1" dirty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trzałka w prawo 5"/>
          <p:cNvSpPr/>
          <p:nvPr/>
        </p:nvSpPr>
        <p:spPr>
          <a:xfrm>
            <a:off x="71438" y="3714752"/>
            <a:ext cx="428596" cy="35719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prawo 6"/>
          <p:cNvSpPr/>
          <p:nvPr/>
        </p:nvSpPr>
        <p:spPr>
          <a:xfrm>
            <a:off x="71406" y="5572140"/>
            <a:ext cx="428596" cy="35719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 descr="2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42852"/>
            <a:ext cx="1565287" cy="1981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14290"/>
            <a:ext cx="9178025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3000" b="1" dirty="0" smtClean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3000" b="1" dirty="0" smtClean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Akcja zapoczątkowana przez Kanadyjskich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aktywistów po wydarzeniach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tzw. masakry w Montrealu.</a:t>
            </a:r>
            <a:b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pl-PL" altLang="pl-PL" sz="3000" b="1" dirty="0" smtClean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6 grudnia 1989 roku na terenie politechniki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25-letni mężczyzna </a:t>
            </a: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postrzelił 24 kobiety i 4 mężczyzn.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14 kobiet zmarło w wyniku odniesionych ran.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Zabójca popełnił samobójstwo.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3000" b="1" dirty="0" smtClean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Tradycja noszenia białej wstążki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narodziła się w 1991 roku. 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4186238" cy="1143000"/>
          </a:xfrm>
        </p:spPr>
        <p:txBody>
          <a:bodyPr>
            <a:normAutofit/>
          </a:bodyPr>
          <a:lstStyle/>
          <a:p>
            <a:r>
              <a:rPr 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Początek</a:t>
            </a:r>
            <a:endParaRPr lang="pl-PL" sz="3000" b="1" dirty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2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4714884"/>
            <a:ext cx="1565287" cy="1981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IMG_20201008_1410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928416" y="1642416"/>
            <a:ext cx="6858000" cy="3573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Prostokąt 2"/>
          <p:cNvSpPr/>
          <p:nvPr/>
        </p:nvSpPr>
        <p:spPr>
          <a:xfrm>
            <a:off x="428596" y="1285860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Biała wstążka </a:t>
            </a:r>
          </a:p>
          <a:p>
            <a:pPr>
              <a:lnSpc>
                <a:spcPct val="150000"/>
              </a:lnSpc>
            </a:pP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symbolizuje zobowiązanie </a:t>
            </a:r>
          </a:p>
          <a:p>
            <a:pPr>
              <a:lnSpc>
                <a:spcPct val="150000"/>
              </a:lnSpc>
            </a:pP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do przerwania milczenia w kwestiach </a:t>
            </a:r>
            <a:b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przemocy wobec kobiet i powstrzymania </a:t>
            </a:r>
          </a:p>
          <a:p>
            <a:pPr>
              <a:lnSpc>
                <a:spcPct val="150000"/>
              </a:lnSpc>
            </a:pPr>
            <a:r>
              <a:rPr lang="pl-PL" alt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się od wszelkich form jej stosowania. </a:t>
            </a:r>
          </a:p>
          <a:p>
            <a:pPr>
              <a:lnSpc>
                <a:spcPct val="150000"/>
              </a:lnSpc>
            </a:pPr>
            <a:r>
              <a:rPr lang="pl-PL" altLang="pl-PL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Noszenie białej wstążki oznacza, że osoba nie akceptuje przemocy ani nie jest na nią obojętna.</a:t>
            </a:r>
          </a:p>
          <a:p>
            <a:pPr>
              <a:lnSpc>
                <a:spcPct val="150000"/>
              </a:lnSpc>
            </a:pPr>
            <a:endParaRPr lang="pl-PL" altLang="pl-PL" sz="3000" b="1" dirty="0" smtClean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4186238" cy="1143000"/>
          </a:xfrm>
        </p:spPr>
        <p:txBody>
          <a:bodyPr>
            <a:normAutofit/>
          </a:bodyPr>
          <a:lstStyle/>
          <a:p>
            <a:r>
              <a:rPr 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Misja</a:t>
            </a:r>
            <a:endParaRPr lang="pl-PL" sz="3000" b="1" dirty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85720" y="1142984"/>
          <a:ext cx="835824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4186238" cy="1143000"/>
          </a:xfrm>
        </p:spPr>
        <p:txBody>
          <a:bodyPr>
            <a:normAutofit/>
          </a:bodyPr>
          <a:lstStyle/>
          <a:p>
            <a:r>
              <a:rPr 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Cele</a:t>
            </a:r>
            <a:endParaRPr lang="pl-PL" sz="3000" b="1" dirty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00034" y="1285860"/>
          <a:ext cx="8286808" cy="4708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4186238" cy="1143000"/>
          </a:xfrm>
        </p:spPr>
        <p:txBody>
          <a:bodyPr>
            <a:normAutofit/>
          </a:bodyPr>
          <a:lstStyle/>
          <a:p>
            <a:r>
              <a:rPr 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Fakty</a:t>
            </a:r>
            <a:endParaRPr lang="pl-PL" sz="3000" b="1" dirty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072494" cy="785818"/>
          </a:xfrm>
        </p:spPr>
        <p:txBody>
          <a:bodyPr>
            <a:normAutofit/>
          </a:bodyPr>
          <a:lstStyle/>
          <a:p>
            <a:pPr algn="ctr"/>
            <a:r>
              <a:rPr 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Przemoc w rodzinie - „</a:t>
            </a:r>
            <a:r>
              <a:rPr lang="pl-PL" sz="3000" b="1" i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Ustawa (…)”</a:t>
            </a:r>
            <a:r>
              <a:rPr lang="pl-PL" sz="3000" b="1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pl-PL" sz="3000" b="1" dirty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32894975"/>
              </p:ext>
            </p:extLst>
          </p:nvPr>
        </p:nvGraphicFramePr>
        <p:xfrm>
          <a:off x="357158" y="1657771"/>
          <a:ext cx="8358246" cy="5011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Obraz 2" descr="blacha-mazowsze"/>
          <p:cNvPicPr>
            <a:picLocks noChangeAspect="1" noChangeArrowheads="1"/>
          </p:cNvPicPr>
          <p:nvPr/>
        </p:nvPicPr>
        <p:blipFill>
          <a:blip r:embed="rId7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-19068"/>
            <a:ext cx="1857356" cy="167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trzałka zakrzywiona w prawo 10"/>
          <p:cNvSpPr/>
          <p:nvPr/>
        </p:nvSpPr>
        <p:spPr>
          <a:xfrm>
            <a:off x="71406" y="4286256"/>
            <a:ext cx="285752" cy="1357322"/>
          </a:xfrm>
          <a:prstGeom prst="curvedRightArrow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ole tekstowe 13"/>
          <p:cNvSpPr txBox="1"/>
          <p:nvPr/>
        </p:nvSpPr>
        <p:spPr>
          <a:xfrm>
            <a:off x="3464408" y="6381234"/>
            <a:ext cx="240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www.mazowiecka.policja.gov.pl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EA225BA-1AB2-4A41-B3B6-7F381EFE4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916" y="2210482"/>
            <a:ext cx="5805714" cy="32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3000" b="1" i="0" u="none" strike="noStrike" kern="0" cap="all" spc="0" normalizeH="0" baseline="0" noProof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000" b="1" i="0" u="none" strike="noStrike" kern="0" cap="all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pl-PL" altLang="pl-PL" sz="3000" b="1" i="0" u="none" strike="noStrike" kern="0" cap="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10116" y="285728"/>
            <a:ext cx="814614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700" b="1" dirty="0">
                <a:solidFill>
                  <a:srgbClr val="002060"/>
                </a:solidFill>
                <a:latin typeface="Calibri" panose="020F0502020204030204"/>
                <a:cs typeface="Times New Roman" panose="02020603050405020304" pitchFamily="18" charset="0"/>
              </a:rPr>
              <a:t>Przeciwdziałanie przemocy w </a:t>
            </a:r>
            <a:r>
              <a:rPr lang="pl-PL" sz="2700" b="1" dirty="0" smtClean="0">
                <a:solidFill>
                  <a:srgbClr val="002060"/>
                </a:solidFill>
                <a:latin typeface="Calibri" panose="020F0502020204030204"/>
                <a:cs typeface="Times New Roman" panose="02020603050405020304" pitchFamily="18" charset="0"/>
              </a:rPr>
              <a:t>rodzinie - </a:t>
            </a:r>
            <a:br>
              <a:rPr lang="pl-PL" sz="2700" b="1" dirty="0" smtClean="0">
                <a:solidFill>
                  <a:srgbClr val="002060"/>
                </a:solidFill>
                <a:latin typeface="Calibri" panose="020F0502020204030204"/>
                <a:cs typeface="Times New Roman" panose="02020603050405020304" pitchFamily="18" charset="0"/>
              </a:rPr>
            </a:br>
            <a:r>
              <a:rPr lang="pl-PL" sz="2700" b="1" dirty="0" smtClean="0">
                <a:solidFill>
                  <a:srgbClr val="002060"/>
                </a:solidFill>
                <a:latin typeface="Calibri" panose="020F0502020204030204"/>
                <a:cs typeface="Times New Roman" panose="02020603050405020304" pitchFamily="18" charset="0"/>
              </a:rPr>
              <a:t>procedura </a:t>
            </a:r>
            <a:r>
              <a:rPr lang="pl-PL" sz="2700" b="1" dirty="0">
                <a:solidFill>
                  <a:srgbClr val="002060"/>
                </a:solidFill>
                <a:latin typeface="Calibri" panose="020F0502020204030204"/>
                <a:cs typeface="Times New Roman" panose="02020603050405020304" pitchFamily="18" charset="0"/>
              </a:rPr>
              <a:t>„Niebieskie Karty” </a:t>
            </a:r>
            <a:r>
              <a:rPr lang="pl-PL" sz="2700" b="1" dirty="0" smtClean="0">
                <a:solidFill>
                  <a:srgbClr val="002060"/>
                </a:solidFill>
                <a:latin typeface="Calibri" panose="020F0502020204030204"/>
                <a:cs typeface="Times New Roman" panose="02020603050405020304" pitchFamily="18" charset="0"/>
              </a:rPr>
              <a:t/>
            </a:r>
            <a:br>
              <a:rPr lang="pl-PL" sz="2700" b="1" dirty="0" smtClean="0">
                <a:solidFill>
                  <a:srgbClr val="002060"/>
                </a:solidFill>
                <a:latin typeface="Calibri" panose="020F0502020204030204"/>
                <a:cs typeface="Times New Roman" panose="02020603050405020304" pitchFamily="18" charset="0"/>
              </a:rPr>
            </a:br>
            <a:r>
              <a:rPr lang="pl-PL" sz="2700" b="1" dirty="0" smtClean="0">
                <a:solidFill>
                  <a:srgbClr val="002060"/>
                </a:solidFill>
                <a:latin typeface="Calibri" panose="020F0502020204030204"/>
                <a:cs typeface="Times New Roman" panose="02020603050405020304" pitchFamily="18" charset="0"/>
              </a:rPr>
              <a:t>w okresie od 1 stycznia do 30 września 2019 </a:t>
            </a:r>
            <a:r>
              <a:rPr lang="pl-PL" sz="2700" b="1" dirty="0">
                <a:solidFill>
                  <a:srgbClr val="002060"/>
                </a:solidFill>
                <a:latin typeface="Calibri" panose="020F0502020204030204"/>
                <a:cs typeface="Times New Roman" panose="02020603050405020304" pitchFamily="18" charset="0"/>
              </a:rPr>
              <a:t>i 2020 roku</a:t>
            </a:r>
          </a:p>
        </p:txBody>
      </p:sp>
      <p:graphicFrame>
        <p:nvGraphicFramePr>
          <p:cNvPr id="9" name="Symbol zastępczy zawartości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865867"/>
              </p:ext>
            </p:extLst>
          </p:nvPr>
        </p:nvGraphicFramePr>
        <p:xfrm>
          <a:off x="86175" y="1484105"/>
          <a:ext cx="8614161" cy="486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rostokąt 1"/>
          <p:cNvSpPr/>
          <p:nvPr/>
        </p:nvSpPr>
        <p:spPr>
          <a:xfrm>
            <a:off x="2051720" y="3861048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</a:rPr>
              <a:t>Wzrost </a:t>
            </a:r>
            <a:br>
              <a:rPr lang="pl-PL" sz="1400" b="1" dirty="0" smtClean="0">
                <a:solidFill>
                  <a:schemeClr val="tx1"/>
                </a:solidFill>
              </a:rPr>
            </a:br>
            <a:r>
              <a:rPr lang="pl-PL" sz="1400" b="1" dirty="0" smtClean="0">
                <a:solidFill>
                  <a:schemeClr val="tx1"/>
                </a:solidFill>
              </a:rPr>
              <a:t>o 1,6%</a:t>
            </a:r>
            <a:endParaRPr lang="pl-PL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0252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ole tekstowe 13"/>
          <p:cNvSpPr txBox="1"/>
          <p:nvPr/>
        </p:nvSpPr>
        <p:spPr>
          <a:xfrm>
            <a:off x="3464408" y="6381234"/>
            <a:ext cx="240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www.mazowiecka.policja.gov.pl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EA225BA-1AB2-4A41-B3B6-7F381EFE4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916" y="2210482"/>
            <a:ext cx="5805714" cy="32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3000" b="1" i="0" u="none" strike="noStrike" kern="0" cap="all" spc="0" normalizeH="0" baseline="0" noProof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000" b="1" i="0" u="none" strike="noStrike" kern="0" cap="all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pl-PL" altLang="pl-PL" sz="3000" b="1" i="0" u="none" strike="noStrike" kern="0" cap="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10116" y="285728"/>
            <a:ext cx="814614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7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Osoby  </a:t>
            </a:r>
            <a:r>
              <a:rPr lang="pl-PL" sz="2700" b="1" u="sng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doznające  przemocy </a:t>
            </a:r>
            <a:r>
              <a:rPr lang="pl-PL" sz="27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/>
            </a:r>
            <a:br>
              <a:rPr lang="pl-PL" sz="27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pl-PL" sz="27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na terenie garnizonu mazowieckiego</a:t>
            </a:r>
          </a:p>
          <a:p>
            <a:pPr lvl="0" algn="ctr"/>
            <a:r>
              <a:rPr lang="pl-PL" sz="27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w okresie od 1 stycznia do 30 września 2020 roku</a:t>
            </a:r>
            <a:endParaRPr lang="pl-PL" sz="27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6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07079"/>
              </p:ext>
            </p:extLst>
          </p:nvPr>
        </p:nvGraphicFramePr>
        <p:xfrm>
          <a:off x="563876" y="1772816"/>
          <a:ext cx="811865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rostokąt 7"/>
          <p:cNvSpPr/>
          <p:nvPr/>
        </p:nvSpPr>
        <p:spPr>
          <a:xfrm>
            <a:off x="5148064" y="1852523"/>
            <a:ext cx="3508200" cy="496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b="1" dirty="0" smtClean="0">
                <a:solidFill>
                  <a:schemeClr val="tx1"/>
                </a:solidFill>
              </a:rPr>
              <a:t>5.174 osoby doznały przemocy:</a:t>
            </a:r>
            <a:endParaRPr lang="pl-PL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0252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438</Words>
  <Application>Microsoft Office PowerPoint</Application>
  <PresentationFormat>Pokaz na ekranie (4:3)</PresentationFormat>
  <Paragraphs>103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</vt:lpstr>
      <vt:lpstr>Century Gothic</vt:lpstr>
      <vt:lpstr>Georgia</vt:lpstr>
      <vt:lpstr>Times New Roman</vt:lpstr>
      <vt:lpstr>Motyw pakietu Office</vt:lpstr>
      <vt:lpstr>Prezentacja programu PowerPoint</vt:lpstr>
      <vt:lpstr>Co to jest?</vt:lpstr>
      <vt:lpstr>Początek</vt:lpstr>
      <vt:lpstr>Misja</vt:lpstr>
      <vt:lpstr>Cele</vt:lpstr>
      <vt:lpstr>Fakty</vt:lpstr>
      <vt:lpstr>Przemoc w rodzinie - „Ustawa (…)” </vt:lpstr>
      <vt:lpstr>Prezentacja programu PowerPoint</vt:lpstr>
      <vt:lpstr>Prezentacja programu PowerPoint</vt:lpstr>
      <vt:lpstr>Prezentacja programu PowerPoint</vt:lpstr>
      <vt:lpstr>Proponowane działania w dniach 25.11-10.12.2020r.:</vt:lpstr>
      <vt:lpstr>Prezentacja programu PowerPoint</vt:lpstr>
      <vt:lpstr>Prezentacja programu PowerPoint</vt:lpstr>
      <vt:lpstr>Co robić aby powstrzymać przemoc? Porady dla mężczyzny </vt:lpstr>
      <vt:lpstr>Co robić aby powstrzymać przemoc? Porady dla mężczyzny </vt:lpstr>
      <vt:lpstr>Co robić aby powstrzymać przemoc? Porady dla mężczyzny 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Małgorzata Dukała</dc:creator>
  <cp:lastModifiedBy>Justyna Stanik-Rybak</cp:lastModifiedBy>
  <cp:revision>62</cp:revision>
  <dcterms:created xsi:type="dcterms:W3CDTF">2020-10-15T10:20:16Z</dcterms:created>
  <dcterms:modified xsi:type="dcterms:W3CDTF">2020-11-24T10:50:15Z</dcterms:modified>
</cp:coreProperties>
</file>