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6"/>
  </p:notesMasterIdLst>
  <p:sldIdLst>
    <p:sldId id="525" r:id="rId2"/>
    <p:sldId id="739" r:id="rId3"/>
    <p:sldId id="740" r:id="rId4"/>
    <p:sldId id="607" r:id="rId5"/>
    <p:sldId id="756" r:id="rId6"/>
    <p:sldId id="755" r:id="rId7"/>
    <p:sldId id="757" r:id="rId8"/>
    <p:sldId id="741" r:id="rId9"/>
    <p:sldId id="745" r:id="rId10"/>
    <p:sldId id="746" r:id="rId11"/>
    <p:sldId id="750" r:id="rId12"/>
    <p:sldId id="747" r:id="rId13"/>
    <p:sldId id="748" r:id="rId14"/>
    <p:sldId id="749" r:id="rId15"/>
    <p:sldId id="674" r:id="rId16"/>
    <p:sldId id="742" r:id="rId17"/>
    <p:sldId id="743" r:id="rId18"/>
    <p:sldId id="744" r:id="rId19"/>
    <p:sldId id="682" r:id="rId20"/>
    <p:sldId id="689" r:id="rId21"/>
    <p:sldId id="663" r:id="rId22"/>
    <p:sldId id="667" r:id="rId23"/>
    <p:sldId id="753" r:id="rId24"/>
    <p:sldId id="754" r:id="rId25"/>
    <p:sldId id="712" r:id="rId26"/>
    <p:sldId id="614" r:id="rId27"/>
    <p:sldId id="648" r:id="rId28"/>
    <p:sldId id="650" r:id="rId29"/>
    <p:sldId id="654" r:id="rId30"/>
    <p:sldId id="724" r:id="rId31"/>
    <p:sldId id="725" r:id="rId32"/>
    <p:sldId id="726" r:id="rId33"/>
    <p:sldId id="727" r:id="rId34"/>
    <p:sldId id="728" r:id="rId35"/>
    <p:sldId id="752" r:id="rId36"/>
    <p:sldId id="751" r:id="rId37"/>
    <p:sldId id="662" r:id="rId38"/>
    <p:sldId id="738" r:id="rId39"/>
    <p:sldId id="687" r:id="rId40"/>
    <p:sldId id="688" r:id="rId41"/>
    <p:sldId id="734" r:id="rId42"/>
    <p:sldId id="723" r:id="rId43"/>
    <p:sldId id="721" r:id="rId44"/>
    <p:sldId id="524" r:id="rId45"/>
  </p:sldIdLst>
  <p:sldSz cx="9144000" cy="6858000" type="screen4x3"/>
  <p:notesSz cx="6794500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A82800"/>
    <a:srgbClr val="FFFF00"/>
    <a:srgbClr val="00FF00"/>
    <a:srgbClr val="8FD9E1"/>
    <a:srgbClr val="800000"/>
    <a:srgbClr val="0066CC"/>
    <a:srgbClr val="0066FF"/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3237" autoAdjust="0"/>
  </p:normalViewPr>
  <p:slideViewPr>
    <p:cSldViewPr>
      <p:cViewPr>
        <p:scale>
          <a:sx n="66" d="100"/>
          <a:sy n="66" d="100"/>
        </p:scale>
        <p:origin x="-1428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22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312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39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2000">
              <a:srgbClr val="8488C4"/>
            </a:gs>
            <a:gs pos="30000">
              <a:srgbClr val="D4DEFF"/>
            </a:gs>
            <a:gs pos="91000">
              <a:srgbClr val="D4DEFF"/>
            </a:gs>
            <a:gs pos="100000">
              <a:srgbClr val="96AB94"/>
            </a:gs>
          </a:gsLst>
          <a:lin ang="5400000" scaled="0"/>
        </a:gradFill>
      </c:spPr>
    </c:floor>
    <c:sideWall>
      <c:thickness val="0"/>
      <c:spPr>
        <a:blipFill dpi="0" rotWithShape="1">
          <a:blip xmlns:r="http://schemas.openxmlformats.org/officeDocument/2006/relationships" r:embed="rId1">
            <a:alphaModFix amt="46000"/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1">
            <a:alphaModFix amt="46000"/>
          </a:blip>
          <a:srcRect/>
          <a:stretch>
            <a:fillRect/>
          </a:stretch>
        </a:blipFill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144704"/>
        <c:axId val="107146240"/>
        <c:axId val="0"/>
      </c:bar3DChart>
      <c:catAx>
        <c:axId val="10714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07146240"/>
        <c:crosses val="autoZero"/>
        <c:auto val="1"/>
        <c:lblAlgn val="ctr"/>
        <c:lblOffset val="100"/>
        <c:noMultiLvlLbl val="0"/>
      </c:catAx>
      <c:valAx>
        <c:axId val="10714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10714470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15"/>
      <c:rotY val="20"/>
      <c:rAngAx val="1"/>
    </c:view3D>
    <c:floor>
      <c:thickness val="0"/>
      <c:sp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1957457023758633E-2"/>
          <c:y val="8.0115570625283294E-2"/>
          <c:w val="0.94047813996739138"/>
          <c:h val="0.7833612260926495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08522880"/>
        <c:axId val="153040000"/>
        <c:axId val="0"/>
      </c:bar3DChart>
      <c:catAx>
        <c:axId val="108522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53040000"/>
        <c:crosses val="autoZero"/>
        <c:auto val="1"/>
        <c:lblAlgn val="ctr"/>
        <c:lblOffset val="100"/>
        <c:noMultiLvlLbl val="0"/>
      </c:catAx>
      <c:valAx>
        <c:axId val="153040000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852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15"/>
      <c:rotY val="20"/>
      <c:rAngAx val="1"/>
    </c:view3D>
    <c:floor>
      <c:thickness val="0"/>
      <c:sp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1957457023758633E-2"/>
          <c:y val="8.0115570625283294E-2"/>
          <c:w val="0.94047813996739138"/>
          <c:h val="0.7833612260926495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53130880"/>
        <c:axId val="153132416"/>
        <c:axId val="0"/>
      </c:bar3DChart>
      <c:catAx>
        <c:axId val="153130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53132416"/>
        <c:crosses val="autoZero"/>
        <c:auto val="1"/>
        <c:lblAlgn val="ctr"/>
        <c:lblOffset val="100"/>
        <c:noMultiLvlLbl val="0"/>
      </c:catAx>
      <c:valAx>
        <c:axId val="153132416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313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15"/>
      <c:rotY val="20"/>
      <c:rAngAx val="1"/>
    </c:view3D>
    <c:floor>
      <c:thickness val="0"/>
      <c:sp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c:spPr>
    </c:floor>
    <c:sideWall>
      <c:thickness val="0"/>
      <c:sp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c:spPr>
    </c:sideWall>
    <c:backWall>
      <c:thickness val="0"/>
      <c:sp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c:spPr>
    </c:backWall>
    <c:plotArea>
      <c:layout>
        <c:manualLayout>
          <c:layoutTarget val="inner"/>
          <c:xMode val="edge"/>
          <c:yMode val="edge"/>
          <c:x val="5.1957457023758633E-2"/>
          <c:y val="8.0115570625283294E-2"/>
          <c:w val="0.94047813996739138"/>
          <c:h val="0.7833612260926495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90329216"/>
        <c:axId val="190330752"/>
        <c:axId val="0"/>
      </c:bar3DChart>
      <c:catAx>
        <c:axId val="1903292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90330752"/>
        <c:crosses val="autoZero"/>
        <c:auto val="1"/>
        <c:lblAlgn val="ctr"/>
        <c:lblOffset val="100"/>
        <c:noMultiLvlLbl val="0"/>
      </c:catAx>
      <c:valAx>
        <c:axId val="190330752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0329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5155112189923748E-2"/>
          <c:w val="0.73535848643919888"/>
          <c:h val="0.913634295713035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71511324427143241"/>
          <c:y val="0.29812222485347289"/>
          <c:w val="0.27647549323188614"/>
          <c:h val="0.55343392931146618"/>
        </c:manualLayout>
      </c:layout>
      <c:overlay val="0"/>
      <c:txPr>
        <a:bodyPr/>
        <a:lstStyle/>
        <a:p>
          <a:pPr>
            <a:defRPr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5155112189923748E-2"/>
          <c:w val="0.73535848643919888"/>
          <c:h val="0.913634295713035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72352450676811464"/>
          <c:y val="8.5716209815878283E-2"/>
          <c:w val="0.27647549323188614"/>
          <c:h val="0.91428379018412176"/>
        </c:manualLayout>
      </c:layout>
      <c:overlay val="0"/>
      <c:txPr>
        <a:bodyPr/>
        <a:lstStyle/>
        <a:p>
          <a:pPr>
            <a:defRPr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5155112189923748E-2"/>
          <c:w val="0.7353584864391991"/>
          <c:h val="0.913634295713035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72352450676811464"/>
          <c:y val="8.5716209815878283E-2"/>
          <c:w val="0.27647549323188625"/>
          <c:h val="0.91428379018412176"/>
        </c:manualLayout>
      </c:layout>
      <c:overlay val="0"/>
      <c:txPr>
        <a:bodyPr/>
        <a:lstStyle/>
        <a:p>
          <a:pPr>
            <a:defRPr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0.07794</cdr:x>
      <cdr:y>0</cdr:y>
    </cdr:from>
    <cdr:to>
      <cdr:x>0.94426</cdr:x>
      <cdr:y>0.07744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704765" y="0"/>
          <a:ext cx="783361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pl-PL" sz="2800" b="0" dirty="0" smtClean="0">
              <a:ln w="11430"/>
              <a:solidFill>
                <a:srgbClr val="A828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Bitstream Vera Sans" pitchFamily="34" charset="0"/>
            </a:rPr>
            <a:t>Fundusz Wsparcia Policji w 2017 roku</a:t>
          </a:r>
          <a:endParaRPr lang="pl-PL" sz="2000" b="0" dirty="0">
            <a:ln w="11430"/>
            <a:solidFill>
              <a:srgbClr val="A828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  <a:reflection blurRad="6350" stA="60000" endA="900" endPos="60000" dist="29997" dir="5400000" sy="-100000" algn="bl" rotWithShape="0"/>
            </a:effectLst>
            <a:latin typeface="Bitstream Vera Sans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0.14653</cdr:x>
      <cdr:y>0</cdr:y>
    </cdr:from>
    <cdr:to>
      <cdr:x>0.94426</cdr:x>
      <cdr:y>0.07744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1339914" y="0"/>
          <a:ext cx="7294399" cy="5284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pl-PL" sz="2800" b="0" dirty="0" smtClean="0">
              <a:ln w="11430"/>
              <a:solidFill>
                <a:srgbClr val="A828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Bitstream Vera Sans" pitchFamily="34" charset="0"/>
            </a:rPr>
            <a:t>Fundusz Wsparcia Policji w 2017 roku</a:t>
          </a:r>
          <a:endParaRPr lang="pl-PL" sz="2000" b="0" dirty="0">
            <a:ln w="11430"/>
            <a:solidFill>
              <a:srgbClr val="A828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  <a:reflection blurRad="6350" stA="60000" endA="900" endPos="60000" dist="29997" dir="5400000" sy="-100000" algn="bl" rotWithShape="0"/>
            </a:effectLst>
            <a:latin typeface="Bitstream Vera Sans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0.07794</cdr:x>
      <cdr:y>0</cdr:y>
    </cdr:from>
    <cdr:to>
      <cdr:x>0.94426</cdr:x>
      <cdr:y>0.07744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704765" y="0"/>
          <a:ext cx="783361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pl-PL" sz="2800" b="0" dirty="0" smtClean="0">
              <a:ln w="11430"/>
              <a:solidFill>
                <a:srgbClr val="A828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Bitstream Vera Sans" pitchFamily="34" charset="0"/>
            </a:rPr>
            <a:t>Przekazanie radiowozów 19 stycznia 2017 r.</a:t>
          </a:r>
          <a:endParaRPr lang="pl-PL" sz="2000" b="0" dirty="0">
            <a:ln w="11430"/>
            <a:solidFill>
              <a:srgbClr val="A82800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  <a:reflection blurRad="6350" stA="60000" endA="900" endPos="60000" dist="29997" dir="5400000" sy="-100000" algn="bl" rotWithShape="0"/>
            </a:effectLst>
            <a:latin typeface="Bitstream Vera Sans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5300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5300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732F3E-FFE0-4E4B-9B0F-8EBD2350BE4B}" type="datetimeFigureOut">
              <a:rPr lang="pl-PL"/>
              <a:pPr>
                <a:defRPr/>
              </a:pPr>
              <a:t>2018-03-02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05351"/>
            <a:ext cx="5435600" cy="4457700"/>
          </a:xfrm>
          <a:prstGeom prst="rect">
            <a:avLst/>
          </a:prstGeom>
        </p:spPr>
        <p:txBody>
          <a:bodyPr vert="horz" lIns="91979" tIns="45990" rIns="91979" bIns="4599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4" cy="495300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4" y="9408981"/>
            <a:ext cx="2944284" cy="495300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7FDB9E-FFFF-42D5-9828-9DF40EA6F4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207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68CD3F-AAEC-40BE-A319-5F7F67BA9C9A}" type="slidenum">
              <a:rPr lang="pl-PL"/>
              <a:pPr/>
              <a:t>15</a:t>
            </a:fld>
            <a:endParaRPr lang="pl-PL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1" y="4705351"/>
            <a:ext cx="5435600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FDB9E-FFFF-42D5-9828-9DF40EA6F461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90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FDB9E-FFFF-42D5-9828-9DF40EA6F461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FDB9E-FFFF-42D5-9828-9DF40EA6F461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784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FDB9E-FFFF-42D5-9828-9DF40EA6F46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8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FDB9E-FFFF-42D5-9828-9DF40EA6F46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F6E8F9-2B03-4F48-8657-7BE4CFDCAE8D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09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FDB9E-FFFF-42D5-9828-9DF40EA6F461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30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FDB9E-FFFF-42D5-9828-9DF40EA6F461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14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FDB9E-FFFF-42D5-9828-9DF40EA6F461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90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FDB9E-FFFF-42D5-9828-9DF40EA6F461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90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FDB9E-FFFF-42D5-9828-9DF40EA6F461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90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FDB9E-FFFF-42D5-9828-9DF40EA6F461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90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FDB9E-FFFF-42D5-9828-9DF40EA6F461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9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2CB71-5D0E-4E3C-A0CF-7209BEE561C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23135-8823-4A4B-9406-89F600404AB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7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D16E-C1F0-4766-AF40-2B8E7DF59D7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168E-9989-49E8-911C-84CE618A22D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F870-EFC4-411B-8347-2BB227AFCC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7ADA-A23C-4DF8-8CC4-A10D12359F7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6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0B460-8C5F-4032-9F72-7BB82969086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28186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D4B6F-D0C7-4DFC-8D78-03CB53D2A0F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5F32-A8C0-4612-A214-7CFDEC86168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8AAF-96B5-48F9-BC16-10EFE80A5A1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9758-E6AB-4B08-A45F-8135594317F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8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37831-2859-4239-9D0D-B32B5156E5B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99D27-D7E1-48F5-9002-F837C4699A3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4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044F-691D-4202-BE85-47F1011AED0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C1A71-021E-4CDF-B16C-6E1E0D5D765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0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0846-D846-494C-B0DA-64215B3EDE1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9B4D-3407-49AE-B4C4-01BCF2806E9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3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D20B6-6195-42F4-941E-93434C3CBE2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503B-690E-4B96-850F-9598C07C027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5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EE819-F16A-4C3E-8188-B19E6E7CB69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D1940-28B7-4CF1-B113-E1CAF139E8A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9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FE47-0094-46F5-A8F8-01275944C54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04FA-C43E-4DD8-A092-CF34B02F5A0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8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A9C483-1399-4A42-8867-92B94E221CC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2018-03-02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38958B-D78E-4B70-B942-10621B49DBD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1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5.xlsx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4.png"/><Relationship Id="rId4" Type="http://schemas.openxmlformats.org/officeDocument/2006/relationships/image" Target="../media/image62.jpeg"/><Relationship Id="rId9" Type="http://schemas.openxmlformats.org/officeDocument/2006/relationships/chart" Target="../charts/char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7.xlsx"/><Relationship Id="rId11" Type="http://schemas.openxmlformats.org/officeDocument/2006/relationships/image" Target="../media/image66.png"/><Relationship Id="rId5" Type="http://schemas.openxmlformats.org/officeDocument/2006/relationships/oleObject" Target="../embeddings/oleObject2.bin"/><Relationship Id="rId10" Type="http://schemas.openxmlformats.org/officeDocument/2006/relationships/chart" Target="../charts/chart6.xml"/><Relationship Id="rId4" Type="http://schemas.openxmlformats.org/officeDocument/2006/relationships/image" Target="../media/image62.jpeg"/><Relationship Id="rId9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77.png"/><Relationship Id="rId3" Type="http://schemas.openxmlformats.org/officeDocument/2006/relationships/image" Target="../media/image72.jpeg"/><Relationship Id="rId7" Type="http://schemas.openxmlformats.org/officeDocument/2006/relationships/image" Target="../media/image74.jpeg"/><Relationship Id="rId12" Type="http://schemas.openxmlformats.org/officeDocument/2006/relationships/image" Target="../media/image7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3.jpeg"/><Relationship Id="rId11" Type="http://schemas.openxmlformats.org/officeDocument/2006/relationships/image" Target="../media/image61.emf"/><Relationship Id="rId5" Type="http://schemas.openxmlformats.org/officeDocument/2006/relationships/chart" Target="../charts/chart7.xml"/><Relationship Id="rId10" Type="http://schemas.openxmlformats.org/officeDocument/2006/relationships/package" Target="../embeddings/Microsoft_Excel_Worksheet10.xlsx"/><Relationship Id="rId4" Type="http://schemas.openxmlformats.org/officeDocument/2006/relationships/image" Target="../media/image63.png"/><Relationship Id="rId9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47911" y="2204864"/>
            <a:ext cx="8964488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tstream Vera Sans" pitchFamily="34" charset="0"/>
                <a:cs typeface="+mn-cs"/>
              </a:rPr>
              <a:t>Odprawa Służbowa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tstream Vera Sans" pitchFamily="34" charset="0"/>
                <a:cs typeface="+mn-cs"/>
              </a:rPr>
              <a:t>Wyniki Pracy </a:t>
            </a:r>
            <a:br>
              <a:rPr lang="pl-PL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tstream Vera Sans" pitchFamily="34" charset="0"/>
                <a:cs typeface="+mn-cs"/>
              </a:rPr>
            </a:br>
            <a:r>
              <a:rPr lang="pl-PL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tstream Vera Sans" pitchFamily="34" charset="0"/>
                <a:cs typeface="+mn-cs"/>
              </a:rPr>
              <a:t>KPP w Węgrowie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tstream Vera Sans" pitchFamily="34" charset="0"/>
                <a:cs typeface="+mn-cs"/>
              </a:rPr>
              <a:t>za 2017rok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411760" y="59492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>
                <a:latin typeface="Bookman Old Style" pitchFamily="18" charset="0"/>
              </a:rPr>
              <a:t>Węgrów,28 luty 2018 r.</a:t>
            </a:r>
            <a:endParaRPr lang="pl-PL" i="1" dirty="0">
              <a:latin typeface="Bookman Old Style" pitchFamily="18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9144001" cy="1627830"/>
            <a:chOff x="0" y="0"/>
            <a:chExt cx="9144001" cy="1627830"/>
          </a:xfrm>
        </p:grpSpPr>
        <p:grpSp>
          <p:nvGrpSpPr>
            <p:cNvPr id="2" name="Grupa 1"/>
            <p:cNvGrpSpPr/>
            <p:nvPr/>
          </p:nvGrpSpPr>
          <p:grpSpPr>
            <a:xfrm>
              <a:off x="0" y="0"/>
              <a:ext cx="9144001" cy="1627830"/>
              <a:chOff x="0" y="0"/>
              <a:chExt cx="9144001" cy="1627830"/>
            </a:xfrm>
          </p:grpSpPr>
          <p:pic>
            <p:nvPicPr>
              <p:cNvPr id="20482" name="Picture 2" descr="C:\Users\PRACA\Desktop\Węgrów\tło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21304" cy="1627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84" name="Picture 4" descr="C:\Users\PRACA\Desktop\Węgrów\slider-nakladka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38999"/>
                <a:ext cx="9144000" cy="15498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83" name="Picture 3" descr="C:\Users\PRACA\Desktop\Węgrów\w2cBVyRRmzT7XZa1unEd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1214" y="116631"/>
                <a:ext cx="1008112" cy="12459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Prostokąt 5"/>
            <p:cNvSpPr/>
            <p:nvPr/>
          </p:nvSpPr>
          <p:spPr>
            <a:xfrm>
              <a:off x="1604040" y="4275"/>
              <a:ext cx="584828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l-PL" sz="2400" b="1" spc="50" dirty="0" smtClean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Komenda </a:t>
              </a:r>
              <a:r>
                <a:rPr lang="pl-PL" sz="2400" b="1" spc="50" dirty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Powiatowa Policji w Węgrowie</a:t>
              </a:r>
            </a:p>
            <a:p>
              <a:r>
                <a:rPr lang="pl-PL" sz="2000" b="1" spc="50" dirty="0" smtClean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ul</a:t>
              </a:r>
              <a:r>
                <a:rPr lang="pl-PL" sz="2000" b="1" spc="50" dirty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. Józefa Piłsudskiego 6 </a:t>
              </a:r>
            </a:p>
          </p:txBody>
        </p:sp>
      </p:grpSp>
      <p:pic>
        <p:nvPicPr>
          <p:cNvPr id="2051" name="Picture 3" descr="C:\Users\PRACA\Desktop\Węgrów Word\Węgrów\w2cBVyRRmzT7XZa1un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05" y="5998561"/>
            <a:ext cx="568385" cy="70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RACA\Desktop\Węgrów Word\Węgrów\POL_Węgrów_CO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285" y="5989454"/>
            <a:ext cx="600462" cy="72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ndrzej Dziewulski\Desktop\Policja-mazowsz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7263"/>
            <a:ext cx="894256" cy="81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6" name="Picture 2" descr="L:\fotki\banery\Gwiazda Węgró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" y="5681759"/>
            <a:ext cx="1045296" cy="105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4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" y="260648"/>
            <a:ext cx="897648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9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" y="116632"/>
            <a:ext cx="898978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5688632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6" name="Picture 6" descr="L:\fotki\banery\Gwiazda Węgró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" y="260648"/>
            <a:ext cx="18095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8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55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4" y="188640"/>
            <a:ext cx="883734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9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1" y="116632"/>
            <a:ext cx="883803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7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81377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0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07806"/>
              </p:ext>
            </p:extLst>
          </p:nvPr>
        </p:nvGraphicFramePr>
        <p:xfrm>
          <a:off x="86183" y="1887226"/>
          <a:ext cx="8964488" cy="494238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8964488"/>
              </a:tblGrid>
              <a:tr h="506141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pl-PL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Spotkania z młodzieżą przeprowadzone w 2017 roku      -    </a:t>
                      </a:r>
                      <a:r>
                        <a:rPr kumimoji="0" lang="pl-PL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100  </a:t>
                      </a:r>
                      <a:endParaRPr kumimoji="0" lang="pl-PL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55620" marB="46800" horzOverflow="overflow"/>
                </a:tc>
              </a:tr>
              <a:tr h="36038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/>
                      </a:pPr>
                      <a:r>
                        <a:rPr kumimoji="0" lang="pl-PL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Spotkania z pedagogami przeprowadzone w 2017 roku   -   </a:t>
                      </a:r>
                      <a:r>
                        <a:rPr kumimoji="0" lang="pl-PL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48</a:t>
                      </a:r>
                      <a:endParaRPr kumimoji="0" lang="pl-PL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Lucida Sans Unicode" charset="0"/>
                        <a:cs typeface="Lucida Sans Unicode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/>
                      </a:pPr>
                      <a:endParaRPr kumimoji="0" lang="pl-PL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55620" marB="46800" horzOverflow="overflow"/>
                </a:tc>
              </a:tr>
              <a:tr h="38328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NAJCZĘSTRZE TEMATY PRELEKCJI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62676" marB="46800" anchor="ctr" horzOverflow="overflow"/>
                </a:tc>
              </a:tr>
              <a:tr h="36038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Odpowiedzialność prawna nieletnich w świetle Ustawy o postępowaniu w sprawach nieletnich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55620" marB="46800" horzOverflow="overflow"/>
                </a:tc>
              </a:tr>
              <a:tr h="56958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Bezpieczeństwo dzieci w domu, na ulicy w czasie drogi do szkoły oraz w kontaktach z obcymi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55620" marB="46800" horzOverflow="overflow"/>
                </a:tc>
              </a:tr>
              <a:tr h="36038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Dopalacze oraz narkotyki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55620" marB="46800" horzOverflow="overflow"/>
                </a:tc>
              </a:tr>
              <a:tr h="56958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Algorytmy postępowania w sprawie ucznia: używającego alkoholu lub innych środków w celu wprowadzenia się w stan odurzenia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55620" marB="46800" horzOverflow="overflow"/>
                </a:tc>
              </a:tr>
              <a:tr h="36038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pl-PL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Cyberprzemoc</a:t>
                      </a: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, terroryzm 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55620" marB="46800" horzOverflow="overflow"/>
                </a:tc>
              </a:tr>
              <a:tr h="36038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 charset="0"/>
                          <a:cs typeface="Lucida Sans Unicode" charset="0"/>
                        </a:rPr>
                        <a:t>Jesteś Widoczny, Jesteś Bezpieczny</a:t>
                      </a:r>
                    </a:p>
                  </a:txBody>
                  <a:tcPr marL="90000" marR="90000" marT="55620" marB="46800" horzOverflow="overflow"/>
                </a:tc>
              </a:tr>
              <a:tr h="36038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Lucida Sans Unicode" charset="0"/>
                          <a:cs typeface="Lucida Sans Unicode" charset="0"/>
                        </a:rPr>
                        <a:t>Kręci mnie bezpieczeństwo...</a:t>
                      </a:r>
                    </a:p>
                  </a:txBody>
                  <a:tcPr marL="90000" marR="90000" marT="55620" marB="46800" horzOverflow="overflow"/>
                </a:tc>
              </a:tr>
              <a:tr h="36038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Spotkania z pedagogami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L="90000" marR="90000" marT="55620" marB="46800" horzOverflow="overflow"/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1111972" y="1191915"/>
            <a:ext cx="6912911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solidFill>
                  <a:srgbClr val="A828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cs typeface="+mn-cs"/>
              </a:rPr>
              <a:t>DZIAŁANIA PROFILAKTYCZNE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9144001" cy="1196752"/>
            <a:chOff x="0" y="0"/>
            <a:chExt cx="9144001" cy="1627830"/>
          </a:xfrm>
        </p:grpSpPr>
        <p:grpSp>
          <p:nvGrpSpPr>
            <p:cNvPr id="9" name="Grupa 12"/>
            <p:cNvGrpSpPr/>
            <p:nvPr/>
          </p:nvGrpSpPr>
          <p:grpSpPr>
            <a:xfrm>
              <a:off x="0" y="0"/>
              <a:ext cx="9144001" cy="1627830"/>
              <a:chOff x="0" y="0"/>
              <a:chExt cx="9144001" cy="1627830"/>
            </a:xfrm>
          </p:grpSpPr>
          <p:pic>
            <p:nvPicPr>
              <p:cNvPr id="11" name="Picture 2" descr="C:\Users\PRACA\Desktop\Węgrów\tł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21304" cy="162783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C:\Users\PRACA\Desktop\Węgrów\slider-nakladka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38999"/>
                <a:ext cx="9144000" cy="154983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C:\Users\PRACA\Desktop\Węgrów\w2cBVyRRmzT7XZa1unE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1214" y="116631"/>
                <a:ext cx="1008112" cy="124598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Prostokąt 9"/>
            <p:cNvSpPr/>
            <p:nvPr/>
          </p:nvSpPr>
          <p:spPr>
            <a:xfrm>
              <a:off x="1604040" y="4275"/>
              <a:ext cx="584828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l-PL" sz="2400" b="1" spc="50" dirty="0" smtClean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Komenda </a:t>
              </a:r>
              <a:r>
                <a:rPr lang="pl-PL" sz="2400" b="1" spc="50" dirty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Powiatowa Policji w Węgrowie</a:t>
              </a:r>
            </a:p>
            <a:p>
              <a:r>
                <a:rPr lang="pl-PL" sz="2000" b="1" spc="50" dirty="0" smtClean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ul</a:t>
              </a:r>
              <a:r>
                <a:rPr lang="pl-PL" sz="2000" b="1" spc="50" dirty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. Józefa Piłsudskiego 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8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8"/>
            <a:ext cx="9144000" cy="68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1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784976" cy="64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9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3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3648" y="188640"/>
            <a:ext cx="739117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solidFill>
                  <a:srgbClr val="A828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cs typeface="+mn-cs"/>
              </a:rPr>
              <a:t>Przegląd Spektakli Profilaktycznych</a:t>
            </a:r>
          </a:p>
        </p:txBody>
      </p:sp>
      <p:pic>
        <p:nvPicPr>
          <p:cNvPr id="65537" name="Picture 1" descr="E:\czerwiec 2016\VI Przegląd Spektakli Profilaktycznych 14.06.2016\Ostrówek\Ostrówek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3024302" cy="226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38" name="Picture 2" descr="E:\czerwiec 2016\VI Przegląd Spektakli Profilaktycznych 14.06.2016\Liw\Liw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24744"/>
            <a:ext cx="4564553" cy="3423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39" name="Picture 3" descr="E:\czerwiec 2016\VI Przegląd Spektakli Profilaktycznych 14.06.2016\Łochów\Łochów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8"/>
            <a:ext cx="4608512" cy="345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0" name="Picture 4" descr="E:\czerwiec 2016\VI Przegląd Spektakli Profilaktycznych 14.06.2016\Gwizdały\Gwizdały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8142" y="4437112"/>
            <a:ext cx="2664228" cy="199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7458" name="Picture 2" descr="L:\fotki\banery\Gwiazda Węgró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" y="26245"/>
            <a:ext cx="1337728" cy="137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683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9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31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27784" y="188640"/>
            <a:ext cx="421196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solidFill>
                  <a:srgbClr val="A828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cs typeface="+mn-cs"/>
              </a:rPr>
              <a:t>Debaty społeczne</a:t>
            </a:r>
          </a:p>
        </p:txBody>
      </p:sp>
      <p:pic>
        <p:nvPicPr>
          <p:cNvPr id="64515" name="Picture 3" descr="E:\luty 2016\debata powiatowa 22.02.2016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7080" y="908720"/>
            <a:ext cx="2866920" cy="2150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6" name="Picture 4" descr="E:\luty 2016\debata powiatowa 22.02.2016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10" y="1700808"/>
            <a:ext cx="2799041" cy="209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95"/>
            <a:ext cx="1458530" cy="158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34" name="Picture 2" descr="L:\fotki\różne na stronę\na odprawę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51" y="1484784"/>
            <a:ext cx="3625409" cy="3183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5" name="Picture 3" descr="L:\fotki\różne na stronę\na debatę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883676" cy="2112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6" name="Picture 4" descr="L:\fotki\różne na stronę\debata 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45" y="4077072"/>
            <a:ext cx="3391199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885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89757" y="2852936"/>
            <a:ext cx="89644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tstream Vera Sans" pitchFamily="34" charset="0"/>
                <a:cs typeface="+mn-cs"/>
              </a:rPr>
              <a:t>Ruch Drogowy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9144001" cy="1627830"/>
            <a:chOff x="0" y="0"/>
            <a:chExt cx="9144001" cy="1627830"/>
          </a:xfrm>
        </p:grpSpPr>
        <p:grpSp>
          <p:nvGrpSpPr>
            <p:cNvPr id="2" name="Grupa 1"/>
            <p:cNvGrpSpPr/>
            <p:nvPr/>
          </p:nvGrpSpPr>
          <p:grpSpPr>
            <a:xfrm>
              <a:off x="0" y="0"/>
              <a:ext cx="9144001" cy="1627830"/>
              <a:chOff x="0" y="0"/>
              <a:chExt cx="9144001" cy="1627830"/>
            </a:xfrm>
          </p:grpSpPr>
          <p:pic>
            <p:nvPicPr>
              <p:cNvPr id="20482" name="Picture 2" descr="C:\Users\PRACA\Desktop\Węgrów\tło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21304" cy="1627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84" name="Picture 4" descr="C:\Users\PRACA\Desktop\Węgrów\slider-nakladka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38999"/>
                <a:ext cx="9144000" cy="15498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83" name="Picture 3" descr="C:\Users\PRACA\Desktop\Węgrów\w2cBVyRRmzT7XZa1unEd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1214" y="116631"/>
                <a:ext cx="1008112" cy="12459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Prostokąt 5"/>
            <p:cNvSpPr/>
            <p:nvPr/>
          </p:nvSpPr>
          <p:spPr>
            <a:xfrm>
              <a:off x="1604040" y="4275"/>
              <a:ext cx="584828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l-PL" sz="2400" b="1" spc="50" dirty="0" smtClean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Komenda </a:t>
              </a:r>
              <a:r>
                <a:rPr lang="pl-PL" sz="2400" b="1" spc="50" dirty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Powiatowa Policji w Węgrowie</a:t>
              </a:r>
            </a:p>
            <a:p>
              <a:r>
                <a:rPr lang="pl-PL" sz="2000" b="1" spc="50" dirty="0" smtClean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ul</a:t>
              </a:r>
              <a:r>
                <a:rPr lang="pl-PL" sz="2000" b="1" spc="50" dirty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. Józefa Piłsudskiego 6 </a:t>
              </a:r>
            </a:p>
          </p:txBody>
        </p:sp>
      </p:grpSp>
      <p:pic>
        <p:nvPicPr>
          <p:cNvPr id="132098" name="Picture 2" descr="C:\Users\Policja\Desktop\68-54352_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895" y1="36782" x2="47093" y2="7280"/>
                        <a14:foregroundMark x1="13081" y1="47126" x2="47965" y2="11111"/>
                        <a14:foregroundMark x1="7849" y1="52490" x2="57849" y2="88889"/>
                        <a14:foregroundMark x1="68314" y1="20307" x2="36919" y2="72414"/>
                        <a14:foregroundMark x1="23547" y1="48276" x2="97674" y2="50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22377"/>
            <a:ext cx="2826990" cy="214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671011"/>
              </p:ext>
            </p:extLst>
          </p:nvPr>
        </p:nvGraphicFramePr>
        <p:xfrm>
          <a:off x="0" y="1412776"/>
          <a:ext cx="9144000" cy="544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/>
          <p:cNvSpPr/>
          <p:nvPr/>
        </p:nvSpPr>
        <p:spPr>
          <a:xfrm>
            <a:off x="1403648" y="188640"/>
            <a:ext cx="662487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pl-PL" sz="4000" b="1" dirty="0" smtClean="0">
              <a:ln w="11430"/>
              <a:solidFill>
                <a:srgbClr val="A828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Bitstream Vera Sans" pitchFamily="34" charset="0"/>
              <a:cs typeface="+mn-cs"/>
            </a:endParaRPr>
          </a:p>
          <a:p>
            <a:pPr algn="ctr"/>
            <a:endParaRPr lang="pl-PL" sz="4000" b="1" dirty="0" smtClean="0">
              <a:ln w="11430"/>
              <a:solidFill>
                <a:srgbClr val="A828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Bitstream Vera Sans" pitchFamily="34" charset="0"/>
              <a:cs typeface="+mn-cs"/>
            </a:endParaRPr>
          </a:p>
          <a:p>
            <a:pPr algn="ctr"/>
            <a:r>
              <a:rPr lang="pl-PL" sz="4000" b="1" dirty="0" smtClean="0">
                <a:ln w="11430"/>
                <a:solidFill>
                  <a:srgbClr val="A828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cs typeface="+mn-cs"/>
              </a:rPr>
              <a:t>Liczba </a:t>
            </a:r>
            <a:r>
              <a:rPr lang="pl-PL" sz="4000" b="1" dirty="0">
                <a:ln w="11430"/>
                <a:solidFill>
                  <a:srgbClr val="A828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cs typeface="+mn-cs"/>
              </a:rPr>
              <a:t>wypadków drogowych</a:t>
            </a:r>
            <a:endParaRPr lang="pl-PL" sz="4000" b="1" dirty="0" smtClean="0">
              <a:ln w="11430"/>
              <a:solidFill>
                <a:srgbClr val="A828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Bitstream Vera Sans" pitchFamily="34" charset="0"/>
              <a:cs typeface="+mn-cs"/>
            </a:endParaRP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96912"/>
            <a:ext cx="8784976" cy="414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93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0" y="2233238"/>
            <a:ext cx="9066810" cy="4436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lvl="0" eaLnBrk="1" hangingPunct="1"/>
            <a:r>
              <a:rPr lang="pl-PL" sz="4000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  <a:t/>
            </a:r>
            <a:br>
              <a:rPr lang="pl-PL" sz="4000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</a:br>
            <a:r>
              <a:rPr lang="pl-PL" sz="4000" b="1" dirty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  <a:t/>
            </a:r>
            <a:br>
              <a:rPr lang="pl-PL" sz="4000" b="1" dirty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</a:br>
            <a:r>
              <a:rPr lang="pl-PL" sz="4000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  <a:t/>
            </a:r>
            <a:br>
              <a:rPr lang="pl-PL" sz="4000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</a:br>
            <a:r>
              <a:rPr lang="pl-PL" sz="4000" b="1" dirty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  <a:t/>
            </a:r>
            <a:br>
              <a:rPr lang="pl-PL" sz="4000" b="1" dirty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</a:br>
            <a:r>
              <a:rPr lang="pl-PL" sz="4000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  <a:t>Przyczyny wypadków</a:t>
            </a:r>
            <a:r>
              <a:rPr lang="pl-PL" sz="4000" b="1" dirty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  <a:t/>
            </a:r>
            <a:br>
              <a:rPr lang="pl-PL" sz="4000" b="1" dirty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</a:br>
            <a:endParaRPr lang="ru-RU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8"/>
            <a:ext cx="9144000" cy="14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408712" cy="955234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cs typeface="Arial" charset="0"/>
              </a:rPr>
              <a:t/>
            </a:r>
            <a:br>
              <a:rPr lang="pl-PL" sz="4000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cs typeface="Arial" charset="0"/>
              </a:rPr>
            </a:br>
            <a:r>
              <a:rPr lang="pl-PL" sz="4000" b="1" dirty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cs typeface="Arial" charset="0"/>
              </a:rPr>
              <a:t/>
            </a:r>
            <a:br>
              <a:rPr lang="pl-PL" sz="4000" b="1" dirty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cs typeface="Arial" charset="0"/>
              </a:rPr>
            </a:br>
            <a:r>
              <a:rPr lang="pl-PL" sz="4000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cs typeface="Arial" charset="0"/>
              </a:rPr>
              <a:t/>
            </a:r>
            <a:br>
              <a:rPr lang="pl-PL" sz="4000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cs typeface="Arial" charset="0"/>
              </a:rPr>
            </a:br>
            <a:r>
              <a:rPr lang="pl-PL" sz="4000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cs typeface="Arial" charset="0"/>
              </a:rPr>
              <a:t>Miejsca wypadków drogowych</a:t>
            </a:r>
            <a:endParaRPr lang="ru-RU" sz="4000" b="1" dirty="0">
              <a:solidFill>
                <a:schemeClr val="accent2"/>
              </a:solidFill>
              <a:latin typeface="Bitstream Vera Sans"/>
            </a:endParaRPr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636912"/>
            <a:ext cx="9036495" cy="4104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7" y="-27090"/>
            <a:ext cx="9144000" cy="13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9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292"/>
            <a:ext cx="9144000" cy="5249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93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2927618"/>
            <a:ext cx="89644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itstream Vera Sans" pitchFamily="34" charset="0"/>
                <a:cs typeface="+mn-cs"/>
              </a:rPr>
              <a:t>Pion Kryminalny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9144001" cy="1627830"/>
            <a:chOff x="0" y="0"/>
            <a:chExt cx="9144001" cy="1627830"/>
          </a:xfrm>
        </p:grpSpPr>
        <p:grpSp>
          <p:nvGrpSpPr>
            <p:cNvPr id="2" name="Grupa 1"/>
            <p:cNvGrpSpPr/>
            <p:nvPr/>
          </p:nvGrpSpPr>
          <p:grpSpPr>
            <a:xfrm>
              <a:off x="0" y="0"/>
              <a:ext cx="9144001" cy="1627830"/>
              <a:chOff x="0" y="0"/>
              <a:chExt cx="9144001" cy="1627830"/>
            </a:xfrm>
          </p:grpSpPr>
          <p:pic>
            <p:nvPicPr>
              <p:cNvPr id="20482" name="Picture 2" descr="C:\Users\PRACA\Desktop\Węgrów\tło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21304" cy="1627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84" name="Picture 4" descr="C:\Users\PRACA\Desktop\Węgrów\slider-nakladka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38999"/>
                <a:ext cx="9144000" cy="15498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83" name="Picture 3" descr="C:\Users\PRACA\Desktop\Węgrów\w2cBVyRRmzT7XZa1unEd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1214" y="116631"/>
                <a:ext cx="1008112" cy="12459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Prostokąt 5"/>
            <p:cNvSpPr/>
            <p:nvPr/>
          </p:nvSpPr>
          <p:spPr>
            <a:xfrm>
              <a:off x="1604040" y="4275"/>
              <a:ext cx="584828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l-PL" sz="2400" b="1" spc="50" dirty="0" smtClean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Komenda </a:t>
              </a:r>
              <a:r>
                <a:rPr lang="pl-PL" sz="2400" b="1" spc="50" dirty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Powiatowa Policji w Węgrowie</a:t>
              </a:r>
            </a:p>
            <a:p>
              <a:r>
                <a:rPr lang="pl-PL" sz="2000" b="1" spc="50" dirty="0" smtClean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ul</a:t>
              </a:r>
              <a:r>
                <a:rPr lang="pl-PL" sz="2000" b="1" spc="50" dirty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. Józefa Piłsudskiego 6 </a:t>
              </a:r>
            </a:p>
          </p:txBody>
        </p:sp>
      </p:grpSp>
      <p:pic>
        <p:nvPicPr>
          <p:cNvPr id="131074" name="Picture 2" descr="C:\Users\Policja\Desktop\1-184535_m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52" y="3697059"/>
            <a:ext cx="3523800" cy="21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31841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Przestępstwa ogółem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2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84034"/>
            <a:ext cx="8856984" cy="4557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15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836712"/>
            <a:ext cx="5832648" cy="70609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Przestępstwa 7 kategorii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3040" y="2021210"/>
            <a:ext cx="6349320" cy="379574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027"/>
            <a:ext cx="9144000" cy="4254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8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768752" cy="936104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Rozboje, kradzieże i wymuszenia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430484"/>
              </p:ext>
            </p:extLst>
          </p:nvPr>
        </p:nvGraphicFramePr>
        <p:xfrm>
          <a:off x="140125" y="1268760"/>
          <a:ext cx="896448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5" y="2824043"/>
            <a:ext cx="9003875" cy="4033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2"/>
            <a:ext cx="91440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6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2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5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1568" y="518330"/>
            <a:ext cx="8210872" cy="678422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Bójka i pobicie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013583"/>
              </p:ext>
            </p:extLst>
          </p:nvPr>
        </p:nvGraphicFramePr>
        <p:xfrm>
          <a:off x="-324544" y="847874"/>
          <a:ext cx="896448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9" y="2057370"/>
            <a:ext cx="8897297" cy="4611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6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8093" y="198785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Uszczerbek na zdrowiu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0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698" y="2154960"/>
            <a:ext cx="8969637" cy="4703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" y="-58057"/>
            <a:ext cx="9144000" cy="157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6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8093" y="198785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Kradzież z włamaniem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1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" y="2133302"/>
            <a:ext cx="8993208" cy="4724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25252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6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8093" y="198785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Kradzież cudzej rzeczy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979765"/>
              </p:ext>
            </p:extLst>
          </p:nvPr>
        </p:nvGraphicFramePr>
        <p:xfrm>
          <a:off x="-540568" y="980728"/>
          <a:ext cx="896448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962839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542" cy="151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6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8093" y="198785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Uszkodzenie rzeczy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05980"/>
            <a:ext cx="9144000" cy="4635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27"/>
            <a:ext cx="91440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6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304673"/>
            <a:ext cx="6368588" cy="1202485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Przestępczość narkotykowa</a:t>
            </a:r>
            <a:endParaRPr lang="ru-RU" b="1" dirty="0"/>
          </a:p>
        </p:txBody>
      </p:sp>
      <p:pic>
        <p:nvPicPr>
          <p:cNvPr id="160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272704"/>
            <a:ext cx="8761288" cy="4468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9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208" y="431103"/>
            <a:ext cx="6440596" cy="955234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Zabezpieczone narkotyki</a:t>
            </a:r>
            <a:endParaRPr lang="ru-RU" b="1" dirty="0"/>
          </a:p>
        </p:txBody>
      </p:sp>
      <p:pic>
        <p:nvPicPr>
          <p:cNvPr id="159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154649"/>
            <a:ext cx="8928992" cy="4703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5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20406" y="1124744"/>
            <a:ext cx="5631714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	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    </a:t>
            </a:r>
            <a:r>
              <a:rPr lang="pl-PL" sz="2200" dirty="0" smtClean="0"/>
              <a:t>Łochowscy  kryminalni na podstawie  uzyskanych informacji przeszukali budynki gospodarcze oraz mieszkalne mieszkańca gminy Łochów. Funkcjonariusze znaleźli tam susz marihuany, który ukryty był w szafach. Policjanci łacznie  zabezpieczyli 905,757 gram w tym sadzonki  o wadze 38,218 gram.Mężczynę zatrzymano  i osadzono w policyjnym areszcie.</a:t>
            </a:r>
          </a:p>
          <a:p>
            <a:pPr>
              <a:buNone/>
            </a:pPr>
            <a:r>
              <a:rPr lang="pl-PL" sz="2200" dirty="0" smtClean="0"/>
              <a:t>     Zatrzymany mężczyzna usłyszał prokuratorskie zarzuty posiadania i uprawy konopi. </a:t>
            </a:r>
            <a:endParaRPr lang="pl-PL" sz="2400" dirty="0" smtClean="0"/>
          </a:p>
          <a:p>
            <a:pPr algn="just">
              <a:buFont typeface="Wingdings" pitchFamily="2" charset="2"/>
              <a:buNone/>
              <a:defRPr/>
            </a:pPr>
            <a:endParaRPr lang="pl-PL" sz="1200" dirty="0" smtClean="0"/>
          </a:p>
          <a:p>
            <a:pPr algn="just">
              <a:buFont typeface="Wingdings" pitchFamily="2" charset="2"/>
              <a:buNone/>
              <a:defRPr/>
            </a:pPr>
            <a:endParaRPr lang="pl-PL" sz="1200" dirty="0" smtClean="0"/>
          </a:p>
          <a:p>
            <a:pPr algn="just">
              <a:buFont typeface="Wingdings" pitchFamily="2" charset="2"/>
              <a:buNone/>
              <a:defRPr/>
            </a:pPr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2013223" y="402439"/>
            <a:ext cx="5338043" cy="7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Uprawa konopi – maj 2017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0531" name="Picture 3" descr="L:\fotki\różne na stronę\konopi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662995" cy="467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34"/>
            <a:ext cx="15113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4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20406" y="1124744"/>
            <a:ext cx="5631714" cy="5373216"/>
          </a:xfrm>
        </p:spPr>
        <p:txBody>
          <a:bodyPr/>
          <a:lstStyle/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2400" dirty="0" smtClean="0"/>
              <a:t>    Węgrowscy kryminalni na podstawie  działań operacyjnych  ustalili i zatrzymali sześć osób w wieku od 25-30 lat z powiatu węgrowskiego, którym przedstawiono zarzuty z ustawy o przeciwdzialaniu narkomanii. Funkcjonariusze zabezpieczyli 1247 gram amfetaminy, 406 gram marihuany oraz dwie sztuki amunicji kaliber 7x64</a:t>
            </a:r>
            <a:endParaRPr lang="pl-PL" sz="2400" dirty="0"/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2035784" y="198785"/>
            <a:ext cx="5338043" cy="7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1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Zabezpieczone narkotyki- </a:t>
            </a:r>
            <a:r>
              <a:rPr lang="pl-PL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1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uty   2017</a:t>
            </a:r>
            <a:endParaRPr lang="pl-PL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1554" name="Picture 2" descr="L:\fotki\banery\Gwiazda Węgró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6" y="135693"/>
            <a:ext cx="1769047" cy="178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5" name="Picture 3" descr="L:\fotki\różne na stronę\narkotyki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24036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4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333928" y="2564904"/>
            <a:ext cx="8352928" cy="4077072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W styczniu </a:t>
            </a:r>
            <a:r>
              <a:rPr lang="pl-PL" dirty="0" smtClean="0"/>
              <a:t>2017</a:t>
            </a:r>
            <a:r>
              <a:rPr lang="pl-PL" sz="2400" dirty="0" smtClean="0"/>
              <a:t> roku policjanci z wydziału kryminalnego pracując nad kilkoma sprawami dotyczącymi kradzieży i włamań  ustalili czterech podejrzanych mężczyzn. Zatrzymani to mieszakńcy gm. Sadowne i Warszawy. Wszystkim  przedstawiono zarzuty </a:t>
            </a:r>
            <a:r>
              <a:rPr lang="pl-PL" sz="2400" b="1" dirty="0" smtClean="0"/>
              <a:t>kradzieży z włamaniem. Sprawy zostały połączone mężczyźni dokonali kradziezy  </a:t>
            </a:r>
            <a:r>
              <a:rPr lang="pl-PL" dirty="0" smtClean="0"/>
              <a:t> sprzętów gospodarczych, domowych, przywłaszczyli pieniedzą w kwocie 2000 zł oraz bizuterię.</a:t>
            </a:r>
          </a:p>
          <a:p>
            <a:pPr algn="just">
              <a:buFont typeface="Wingdings" pitchFamily="2" charset="2"/>
              <a:buNone/>
              <a:defRPr/>
            </a:pPr>
            <a:endParaRPr lang="pl-PL" dirty="0"/>
          </a:p>
        </p:txBody>
      </p:sp>
      <p:pic>
        <p:nvPicPr>
          <p:cNvPr id="12289" name="Picture 1" descr="F:\fotki\różne na stronę\2 zatrzym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2777"/>
            <a:ext cx="3204393" cy="2335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1339915" y="634380"/>
            <a:ext cx="4545955" cy="7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1794" name="Picture 2" descr="L:\fotki\banery\Gwiazda Węgró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198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4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ndrzej\Desktop\z6719499Q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661" y="1058355"/>
            <a:ext cx="9144000" cy="5799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a 7"/>
          <p:cNvGrpSpPr/>
          <p:nvPr/>
        </p:nvGrpSpPr>
        <p:grpSpPr>
          <a:xfrm>
            <a:off x="0" y="0"/>
            <a:ext cx="9144001" cy="1627830"/>
            <a:chOff x="0" y="0"/>
            <a:chExt cx="9144001" cy="1627830"/>
          </a:xfrm>
        </p:grpSpPr>
        <p:grpSp>
          <p:nvGrpSpPr>
            <p:cNvPr id="2" name="Grupa 1"/>
            <p:cNvGrpSpPr/>
            <p:nvPr/>
          </p:nvGrpSpPr>
          <p:grpSpPr>
            <a:xfrm>
              <a:off x="0" y="0"/>
              <a:ext cx="9144001" cy="1627830"/>
              <a:chOff x="0" y="0"/>
              <a:chExt cx="9144001" cy="1627830"/>
            </a:xfrm>
          </p:grpSpPr>
          <p:pic>
            <p:nvPicPr>
              <p:cNvPr id="20482" name="Picture 2" descr="C:\Users\PRACA\Desktop\Węgrów\tło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21304" cy="1627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84" name="Picture 4" descr="C:\Users\PRACA\Desktop\Węgrów\slider-nakladka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38999"/>
                <a:ext cx="9144000" cy="15498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83" name="Picture 3" descr="C:\Users\PRACA\Desktop\Węgrów\w2cBVyRRmzT7XZa1unE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1214" y="116631"/>
                <a:ext cx="1008112" cy="12459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Prostokąt 5"/>
            <p:cNvSpPr/>
            <p:nvPr/>
          </p:nvSpPr>
          <p:spPr>
            <a:xfrm>
              <a:off x="1604040" y="4275"/>
              <a:ext cx="584828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l-PL" sz="2400" b="1" spc="50" dirty="0" smtClean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Komenda </a:t>
              </a:r>
              <a:r>
                <a:rPr lang="pl-PL" sz="2400" b="1" spc="50" dirty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Powiatowa Policji w Węgrowie</a:t>
              </a:r>
            </a:p>
            <a:p>
              <a:r>
                <a:rPr lang="pl-PL" sz="2000" b="1" spc="50" dirty="0" smtClean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ul</a:t>
              </a:r>
              <a:r>
                <a:rPr lang="pl-PL" sz="2000" b="1" spc="50" dirty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. Józefa Piłsudskiego 6 </a:t>
              </a:r>
            </a:p>
          </p:txBody>
        </p:sp>
      </p:grpSp>
      <p:sp>
        <p:nvSpPr>
          <p:cNvPr id="10" name="Prostokąt 9"/>
          <p:cNvSpPr/>
          <p:nvPr/>
        </p:nvSpPr>
        <p:spPr>
          <a:xfrm>
            <a:off x="660370" y="1627830"/>
            <a:ext cx="783356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000" b="1" dirty="0" smtClean="0">
                <a:ln w="11430"/>
                <a:solidFill>
                  <a:srgbClr val="A828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</a:rPr>
              <a:t>PREWENCJA</a:t>
            </a:r>
            <a:endParaRPr lang="pl-PL" sz="8000" b="1" dirty="0">
              <a:ln w="11430"/>
              <a:solidFill>
                <a:srgbClr val="A828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Bitstream Ver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 cstate="print">
            <a:alphaModFix amt="33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0" y="0"/>
          <a:ext cx="91027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4" name="Arkusz" r:id="rId6" imgW="9086839" imgH="5600734" progId="Excel.Sheet.12">
                  <p:embed/>
                </p:oleObj>
              </mc:Choice>
              <mc:Fallback>
                <p:oleObj name="Arkusz" r:id="rId6" imgW="9086839" imgH="5600734" progId="Excel.Sheet.12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0272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315843"/>
              </p:ext>
            </p:extLst>
          </p:nvPr>
        </p:nvGraphicFramePr>
        <p:xfrm>
          <a:off x="0" y="46038"/>
          <a:ext cx="9042400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" name="Tytuł 1"/>
          <p:cNvSpPr>
            <a:spLocks noGrp="1"/>
          </p:cNvSpPr>
          <p:nvPr/>
        </p:nvSpPr>
        <p:spPr bwMode="auto">
          <a:xfrm>
            <a:off x="29095" y="6000750"/>
            <a:ext cx="4830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9072" name="Picture 4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8280919" cy="4968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3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 cstate="print">
            <a:alphaModFix amt="33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0" y="0"/>
          <a:ext cx="91027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9" name="Arkusz" r:id="rId6" imgW="9086839" imgH="5600734" progId="Excel.Sheet.12">
                  <p:embed/>
                </p:oleObj>
              </mc:Choice>
              <mc:Fallback>
                <p:oleObj name="Arkusz" r:id="rId6" imgW="9086839" imgH="5600734" progId="Excel.Shee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0272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PRACA\Desktop\KPP_WĘGRÓ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" y="0"/>
            <a:ext cx="131951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492845"/>
              </p:ext>
            </p:extLst>
          </p:nvPr>
        </p:nvGraphicFramePr>
        <p:xfrm>
          <a:off x="0" y="188640"/>
          <a:ext cx="9144000" cy="682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" name="Tytuł 1"/>
          <p:cNvSpPr>
            <a:spLocks noGrp="1"/>
          </p:cNvSpPr>
          <p:nvPr/>
        </p:nvSpPr>
        <p:spPr bwMode="auto">
          <a:xfrm>
            <a:off x="29095" y="6000750"/>
            <a:ext cx="48309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8257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16824" cy="4731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0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1359028" y="128029"/>
            <a:ext cx="734481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dirty="0" smtClean="0">
                <a:ln w="11430"/>
                <a:solidFill>
                  <a:srgbClr val="A828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</a:rPr>
              <a:t>Modernizacja piwnic </a:t>
            </a:r>
          </a:p>
        </p:txBody>
      </p:sp>
      <p:pic>
        <p:nvPicPr>
          <p:cNvPr id="152578" name="Picture 2" descr="L:\fotki\banery\Gwiazda Węgró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25" y="0"/>
            <a:ext cx="1598241" cy="16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79" name="Picture 3" descr="L:\fotki\różne na stronę\zdj do odpraw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75450"/>
            <a:ext cx="5151324" cy="3034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58" name="Picture 2" descr="L:\fotki\różne na stronę\na od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26" y="904178"/>
            <a:ext cx="3077100" cy="2308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59" name="Picture 3" descr="L:\fotki\różne na stronę\na odpraw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2" y="4581128"/>
            <a:ext cx="3668348" cy="2113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0" name="Picture 4" descr="F:\DCIM\100MSDCF\DSC050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1"/>
            <a:ext cx="3491880" cy="2257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9" name="Picture 7" descr="F:\fotki\rok 2017\styczeń 2017\radiowozy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49080"/>
            <a:ext cx="3292624" cy="233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357090"/>
              </p:ext>
            </p:extLst>
          </p:nvPr>
        </p:nvGraphicFramePr>
        <p:xfrm>
          <a:off x="50800" y="50800"/>
          <a:ext cx="9042400" cy="92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6195" name="Picture 3" descr="F:\fotki\rok 2017\styczeń 2017\radiowozy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124744"/>
            <a:ext cx="3121025" cy="208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6196" name="Picture 4" descr="F:\fotki\rok 2017\styczeń 2017\radiowozy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980728"/>
            <a:ext cx="3121025" cy="208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6198" name="Picture 6" descr="F:\fotki\rok 2017\styczeń 2017\radiowozy\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2348880"/>
            <a:ext cx="3822352" cy="2041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0" y="0"/>
          <a:ext cx="9102725" cy="6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9" name="Arkusz" r:id="rId10" imgW="9086839" imgH="5600734" progId="Excel.Sheet.12">
                  <p:embed/>
                </p:oleObj>
              </mc:Choice>
              <mc:Fallback>
                <p:oleObj name="Arkusz" r:id="rId10" imgW="9086839" imgH="5600734" progId="Excel.Shee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02725" cy="6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197" name="Picture 5" descr="F:\fotki\rok 2017\styczeń 2017\radiowozy\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3933056"/>
            <a:ext cx="3364632" cy="2194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6206" name="Picture 14" descr="L:\fotki\banery\Gwiazda Węgrów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16" y="-171400"/>
            <a:ext cx="132014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8640" y="2531805"/>
            <a:ext cx="8964488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b="1" dirty="0" smtClean="0">
                <a:ln w="11430">
                  <a:solidFill>
                    <a:srgbClr val="EBDDC3">
                      <a:lumMod val="25000"/>
                    </a:srgbClr>
                  </a:solidFill>
                </a:ln>
                <a:solidFill>
                  <a:srgbClr val="A8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Bitstream Vera Sans" pitchFamily="34" charset="0"/>
              </a:rPr>
              <a:t>Dziękuję za uwagę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0" y="0"/>
            <a:ext cx="9144001" cy="1627830"/>
            <a:chOff x="0" y="0"/>
            <a:chExt cx="9144001" cy="1627830"/>
          </a:xfrm>
        </p:grpSpPr>
        <p:grpSp>
          <p:nvGrpSpPr>
            <p:cNvPr id="13" name="Grupa 12"/>
            <p:cNvGrpSpPr/>
            <p:nvPr/>
          </p:nvGrpSpPr>
          <p:grpSpPr>
            <a:xfrm>
              <a:off x="0" y="0"/>
              <a:ext cx="9144001" cy="1627830"/>
              <a:chOff x="0" y="0"/>
              <a:chExt cx="9144001" cy="1627830"/>
            </a:xfrm>
          </p:grpSpPr>
          <p:pic>
            <p:nvPicPr>
              <p:cNvPr id="15" name="Picture 2" descr="C:\Users\PRACA\Desktop\Węgrów\tł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21304" cy="162783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C:\Users\PRACA\Desktop\Węgrów\slider-nakladka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38999"/>
                <a:ext cx="9144000" cy="154983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C:\Users\PRACA\Desktop\Węgrów\w2cBVyRRmzT7XZa1unE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1214" y="116631"/>
                <a:ext cx="1008112" cy="124598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Prostokąt 13"/>
            <p:cNvSpPr/>
            <p:nvPr/>
          </p:nvSpPr>
          <p:spPr>
            <a:xfrm>
              <a:off x="1604040" y="4275"/>
              <a:ext cx="584828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pl-PL" sz="2400" b="1" spc="50" dirty="0" smtClean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Komenda </a:t>
              </a:r>
              <a:r>
                <a:rPr lang="pl-PL" sz="2400" b="1" spc="50" dirty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Powiatowa Policji w Węgrowie</a:t>
              </a:r>
            </a:p>
            <a:p>
              <a:r>
                <a:rPr lang="pl-PL" sz="2000" b="1" spc="50" dirty="0" smtClean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ul</a:t>
              </a:r>
              <a:r>
                <a:rPr lang="pl-PL" sz="2000" b="1" spc="50" dirty="0">
                  <a:ln w="13500">
                    <a:solidFill>
                      <a:schemeClr val="tx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Impact" pitchFamily="34" charset="0"/>
                </a:rPr>
                <a:t>. Józefa Piłsudskiego 6 </a:t>
              </a: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2411760" y="59492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>
                <a:latin typeface="Bookman Old Style" pitchFamily="18" charset="0"/>
              </a:rPr>
              <a:t>Węgrów, 28 lutego 2018 r.</a:t>
            </a:r>
            <a:endParaRPr lang="pl-PL" i="1" dirty="0">
              <a:latin typeface="Bookman Old Style" pitchFamily="18" charset="0"/>
            </a:endParaRPr>
          </a:p>
        </p:txBody>
      </p:sp>
      <p:pic>
        <p:nvPicPr>
          <p:cNvPr id="19" name="Picture 3" descr="C:\Users\PRACA\Desktop\Węgrów Word\Węgrów\w2cBVyRRmzT7XZa1un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22" y="5490541"/>
            <a:ext cx="568385" cy="70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PRACA\Desktop\Węgrów Word\Węgrów\POL_Węgrów_CO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25" y="5464859"/>
            <a:ext cx="600462" cy="72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ndrzej Dziewulski\Desktop\Policja-mazowsz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22440"/>
            <a:ext cx="894256" cy="81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18" name="Picture 2" descr="L:\fotki\banery\Gwiazda Węgró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92" y="5154855"/>
            <a:ext cx="1084596" cy="109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200800" cy="1152127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pl-PL" sz="4000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  <a:t/>
            </a:r>
            <a:br>
              <a:rPr lang="pl-PL" sz="4000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</a:br>
            <a:r>
              <a:rPr lang="pl-PL" sz="4000" b="1" dirty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  <a:t/>
            </a:r>
            <a:br>
              <a:rPr lang="pl-PL" sz="4000" b="1" dirty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</a:br>
            <a:r>
              <a:rPr lang="pl-PL" sz="4000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  <a:t/>
            </a:r>
            <a:br>
              <a:rPr lang="pl-PL" sz="4000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</a:br>
            <a:r>
              <a:rPr lang="pl-PL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ea typeface="+mn-ea"/>
                <a:cs typeface="Arial" charset="0"/>
              </a:rPr>
              <a:t>Służby ponadnormatywne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44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44" y="2666135"/>
            <a:ext cx="8998856" cy="3931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052736"/>
            <a:ext cx="5688632" cy="86409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1430"/>
                <a:solidFill>
                  <a:srgbClr val="A828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</a:rPr>
              <a:t/>
            </a:r>
            <a:br>
              <a:rPr lang="pl-PL" b="1" dirty="0" smtClean="0">
                <a:ln w="11430"/>
                <a:solidFill>
                  <a:srgbClr val="A828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</a:rPr>
            </a:br>
            <a:r>
              <a:rPr lang="pl-PL" b="1" dirty="0">
                <a:ln w="11430"/>
                <a:solidFill>
                  <a:srgbClr val="A828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</a:rPr>
              <a:t/>
            </a:r>
            <a:br>
              <a:rPr lang="pl-PL" b="1" dirty="0">
                <a:ln w="11430"/>
                <a:solidFill>
                  <a:srgbClr val="A828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</a:rPr>
            </a:br>
            <a:r>
              <a:rPr lang="pl-PL" b="1" dirty="0" smtClean="0">
                <a:ln w="11430"/>
                <a:solidFill>
                  <a:srgbClr val="A828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</a:rPr>
              <a:t>Wykroczenia szczególnie uciążliwe</a:t>
            </a:r>
            <a:r>
              <a:rPr lang="pl-PL" b="1" dirty="0">
                <a:ln w="11430"/>
                <a:solidFill>
                  <a:srgbClr val="A828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</a:rPr>
              <a:t/>
            </a:r>
            <a:br>
              <a:rPr lang="pl-PL" b="1" dirty="0">
                <a:ln w="11430"/>
                <a:solidFill>
                  <a:srgbClr val="A828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42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479268"/>
            <a:ext cx="8928992" cy="42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2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3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53" y="548704"/>
            <a:ext cx="6008548" cy="1202485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cs typeface="Arial" charset="0"/>
              </a:rPr>
              <a:t/>
            </a:r>
            <a:br>
              <a:rPr lang="pl-PL" sz="4000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cs typeface="Arial" charset="0"/>
              </a:rPr>
            </a:br>
            <a:r>
              <a:rPr lang="pl-PL" sz="4000" b="1" dirty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cs typeface="Arial" charset="0"/>
              </a:rPr>
              <a:t/>
            </a:r>
            <a:br>
              <a:rPr lang="pl-PL" sz="4000" b="1" dirty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cs typeface="Arial" charset="0"/>
              </a:rPr>
            </a:br>
            <a:r>
              <a:rPr lang="pl-PL" b="1" dirty="0" smtClean="0">
                <a:ln w="11430"/>
                <a:solidFill>
                  <a:srgbClr val="A828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itstream Vera Sans" pitchFamily="34" charset="0"/>
                <a:cs typeface="Arial" charset="0"/>
              </a:rPr>
              <a:t>Zatrzymani sprawcy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45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698" y="2132856"/>
            <a:ext cx="8813789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85" y="0"/>
            <a:ext cx="9144000" cy="135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2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36" y="1383686"/>
            <a:ext cx="6196405" cy="3603812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b="1" dirty="0" smtClean="0"/>
              <a:t>Czasy reakcji</a:t>
            </a:r>
            <a:endParaRPr lang="ru-RU" sz="4000" b="1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141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820472" cy="3894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5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326" y="274638"/>
            <a:ext cx="7457474" cy="1066130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Przeciwdziałanie przemocy w rodzinie</a:t>
            </a:r>
            <a:endParaRPr lang="ru-RU" sz="4000" b="1" dirty="0"/>
          </a:p>
        </p:txBody>
      </p:sp>
      <p:pic>
        <p:nvPicPr>
          <p:cNvPr id="153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586694"/>
            <a:ext cx="9036496" cy="4082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" y="24475"/>
            <a:ext cx="9144000" cy="145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7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otyw pakietu Office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>
        <a:spAutoFit/>
        <a:scene3d>
          <a:camera prst="orthographicFront"/>
          <a:lightRig rig="flat" dir="tl">
            <a:rot lat="0" lon="0" rev="6600000"/>
          </a:lightRig>
        </a:scene3d>
        <a:sp3d extrusionH="25400" contourW="8890">
          <a:bevelT w="38100" h="31750"/>
          <a:contourClr>
            <a:schemeClr val="accent2">
              <a:shade val="75000"/>
            </a:schemeClr>
          </a:contourClr>
        </a:sp3d>
      </a:bodyPr>
      <a:lstStyle>
        <a:defPPr algn="ctr">
          <a:defRPr sz="2800" b="1" dirty="0" smtClean="0">
            <a:ln w="11430"/>
            <a:solidFill>
              <a:srgbClr val="A82800"/>
            </a:solidFill>
            <a:effectLst>
              <a:glow rad="101600">
                <a:schemeClr val="tx1">
                  <a:alpha val="6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  <a:reflection blurRad="6350" stA="60000" endA="900" endPos="60000" dist="29997" dir="5400000" sy="-100000" algn="bl" rotWithShape="0"/>
            </a:effectLst>
            <a:latin typeface="Bitstream Vera Sans" pitchFamily="34" charset="0"/>
            <a:cs typeface="+mn-cs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10196</TotalTime>
  <Words>336</Words>
  <Application>Microsoft Office PowerPoint</Application>
  <PresentationFormat>On-screen Show (4:3)</PresentationFormat>
  <Paragraphs>94</Paragraphs>
  <Slides>44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2_Motyw pakietu Office</vt:lpstr>
      <vt:lpstr>Arkusz</vt:lpstr>
      <vt:lpstr>PowerPoint Presentation</vt:lpstr>
      <vt:lpstr>PowerPoint Presentation</vt:lpstr>
      <vt:lpstr>PowerPoint Presentation</vt:lpstr>
      <vt:lpstr>PowerPoint Presentation</vt:lpstr>
      <vt:lpstr>   Służby ponadnormatywne</vt:lpstr>
      <vt:lpstr>  Wykroczenia szczególnie uciążliwe </vt:lpstr>
      <vt:lpstr>  Zatrzymani sprawcy</vt:lpstr>
      <vt:lpstr>PowerPoint Presentation</vt:lpstr>
      <vt:lpstr>    Przeciwdziałanie przemocy w rodzinie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Przyczyny wypadków </vt:lpstr>
      <vt:lpstr>   Miejsca wypadków drogowych</vt:lpstr>
      <vt:lpstr>PowerPoint Presentation</vt:lpstr>
      <vt:lpstr>PowerPoint Presentation</vt:lpstr>
      <vt:lpstr>   Przestępstwa ogółem</vt:lpstr>
      <vt:lpstr>   Przestępstwa 7 kategorii</vt:lpstr>
      <vt:lpstr>    Rozboje, kradzieże i wymuszenia</vt:lpstr>
      <vt:lpstr>   Bójka i pobicie</vt:lpstr>
      <vt:lpstr>     Uszczerbek na zdrowiu</vt:lpstr>
      <vt:lpstr>     Kradzież z włamaniem</vt:lpstr>
      <vt:lpstr>    Kradzież cudzej rzeczy</vt:lpstr>
      <vt:lpstr>          Uszkodzenie rzeczy</vt:lpstr>
      <vt:lpstr>    Przestępczość narkotykowa</vt:lpstr>
      <vt:lpstr>   Zabezpieczone narkotyki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Dziewulski</dc:creator>
  <cp:lastModifiedBy>MX</cp:lastModifiedBy>
  <cp:revision>779</cp:revision>
  <cp:lastPrinted>2018-03-02T08:54:12Z</cp:lastPrinted>
  <dcterms:created xsi:type="dcterms:W3CDTF">2011-01-02T16:47:05Z</dcterms:created>
  <dcterms:modified xsi:type="dcterms:W3CDTF">2018-03-02T08:56:47Z</dcterms:modified>
</cp:coreProperties>
</file>