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56" r:id="rId2"/>
    <p:sldId id="257" r:id="rId3"/>
    <p:sldId id="288" r:id="rId4"/>
    <p:sldId id="264" r:id="rId5"/>
    <p:sldId id="290" r:id="rId6"/>
    <p:sldId id="291" r:id="rId7"/>
    <p:sldId id="258" r:id="rId8"/>
    <p:sldId id="284" r:id="rId9"/>
    <p:sldId id="285" r:id="rId10"/>
    <p:sldId id="268" r:id="rId11"/>
    <p:sldId id="270" r:id="rId12"/>
    <p:sldId id="267" r:id="rId13"/>
    <p:sldId id="263" r:id="rId14"/>
    <p:sldId id="273" r:id="rId15"/>
    <p:sldId id="274" r:id="rId16"/>
    <p:sldId id="286" r:id="rId17"/>
    <p:sldId id="287" r:id="rId18"/>
    <p:sldId id="292" r:id="rId19"/>
    <p:sldId id="262" r:id="rId20"/>
    <p:sldId id="277" r:id="rId21"/>
  </p:sldIdLst>
  <p:sldSz cx="12192000" cy="6858000"/>
  <p:notesSz cx="6810375" cy="99425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0" d="100"/>
          <a:sy n="80" d="100"/>
        </p:scale>
        <p:origin x="-677"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7625" y="0"/>
            <a:ext cx="2951163" cy="496888"/>
          </a:xfrm>
          <a:prstGeom prst="rect">
            <a:avLst/>
          </a:prstGeom>
        </p:spPr>
        <p:txBody>
          <a:bodyPr vert="horz" lIns="91440" tIns="45720" rIns="91440" bIns="45720" rtlCol="0"/>
          <a:lstStyle>
            <a:lvl1pPr algn="r">
              <a:defRPr sz="1200"/>
            </a:lvl1pPr>
          </a:lstStyle>
          <a:p>
            <a:fld id="{6FD796EC-7395-49A2-B9DD-8DBC6EAD91CA}" type="datetimeFigureOut">
              <a:rPr lang="pl-PL" smtClean="0"/>
              <a:pPr/>
              <a:t>20.10.2020</a:t>
            </a:fld>
            <a:endParaRPr lang="pl-PL"/>
          </a:p>
        </p:txBody>
      </p:sp>
      <p:sp>
        <p:nvSpPr>
          <p:cNvPr id="4" name="Symbol zastępczy stopki 3"/>
          <p:cNvSpPr>
            <a:spLocks noGrp="1"/>
          </p:cNvSpPr>
          <p:nvPr>
            <p:ph type="ftr" sz="quarter" idx="2"/>
          </p:nvPr>
        </p:nvSpPr>
        <p:spPr>
          <a:xfrm>
            <a:off x="0" y="9444038"/>
            <a:ext cx="2951163" cy="4968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7625" y="9444038"/>
            <a:ext cx="2951163" cy="496887"/>
          </a:xfrm>
          <a:prstGeom prst="rect">
            <a:avLst/>
          </a:prstGeom>
        </p:spPr>
        <p:txBody>
          <a:bodyPr vert="horz" lIns="91440" tIns="45720" rIns="91440" bIns="45720" rtlCol="0" anchor="b"/>
          <a:lstStyle>
            <a:lvl1pPr algn="r">
              <a:defRPr sz="1200"/>
            </a:lvl1pPr>
          </a:lstStyle>
          <a:p>
            <a:fld id="{56330132-9863-4E6D-90C5-B47AA6AFF436}" type="slidenum">
              <a:rPr lang="pl-PL" smtClean="0"/>
              <a:pPr/>
              <a:t>‹#›</a:t>
            </a:fld>
            <a:endParaRPr 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7625" y="0"/>
            <a:ext cx="2951163" cy="496888"/>
          </a:xfrm>
          <a:prstGeom prst="rect">
            <a:avLst/>
          </a:prstGeom>
        </p:spPr>
        <p:txBody>
          <a:bodyPr vert="horz" lIns="91440" tIns="45720" rIns="91440" bIns="45720" rtlCol="0"/>
          <a:lstStyle>
            <a:lvl1pPr algn="r">
              <a:defRPr sz="1200"/>
            </a:lvl1pPr>
          </a:lstStyle>
          <a:p>
            <a:fld id="{5032F1B9-7F2A-4632-85A4-D8C7398295B2}" type="datetimeFigureOut">
              <a:rPr lang="pl-PL" smtClean="0"/>
              <a:pPr/>
              <a:t>20.10.2020</a:t>
            </a:fld>
            <a:endParaRPr lang="pl-PL"/>
          </a:p>
        </p:txBody>
      </p:sp>
      <p:sp>
        <p:nvSpPr>
          <p:cNvPr id="4" name="Symbol zastępczy obrazu slajdu 3"/>
          <p:cNvSpPr>
            <a:spLocks noGrp="1" noRot="1" noChangeAspect="1"/>
          </p:cNvSpPr>
          <p:nvPr>
            <p:ph type="sldImg" idx="2"/>
          </p:nvPr>
        </p:nvSpPr>
        <p:spPr>
          <a:xfrm>
            <a:off x="92075" y="746125"/>
            <a:ext cx="6626225" cy="372745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1038" y="4722813"/>
            <a:ext cx="5448300" cy="4473575"/>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44038"/>
            <a:ext cx="2951163" cy="4968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7625" y="9444038"/>
            <a:ext cx="2951163" cy="496887"/>
          </a:xfrm>
          <a:prstGeom prst="rect">
            <a:avLst/>
          </a:prstGeom>
        </p:spPr>
        <p:txBody>
          <a:bodyPr vert="horz" lIns="91440" tIns="45720" rIns="91440" bIns="45720" rtlCol="0" anchor="b"/>
          <a:lstStyle>
            <a:lvl1pPr algn="r">
              <a:defRPr sz="1200"/>
            </a:lvl1pPr>
          </a:lstStyle>
          <a:p>
            <a:fld id="{0818D98B-4D8F-4E15-97DF-16A002CEFFB4}"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0818D98B-4D8F-4E15-97DF-16A002CEFFB4}" type="slidenum">
              <a:rPr lang="pl-PL" smtClean="0"/>
              <a:pPr/>
              <a:t>4</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0818D98B-4D8F-4E15-97DF-16A002CEFFB4}" type="slidenum">
              <a:rPr lang="pl-PL" smtClean="0"/>
              <a:pPr/>
              <a:t>5</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0818D98B-4D8F-4E15-97DF-16A002CEFFB4}" type="slidenum">
              <a:rPr lang="pl-PL" smtClean="0"/>
              <a:pPr/>
              <a:t>6</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0818D98B-4D8F-4E15-97DF-16A002CEFFB4}" type="slidenum">
              <a:rPr lang="pl-PL" smtClean="0"/>
              <a:pPr/>
              <a:t>11</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l-PL" smtClean="0"/>
              <a:t>Kliknij, aby edytować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03D87386-1DEE-451E-ACCA-CCCEBF77DD5C}" type="datetimeFigureOut">
              <a:rPr lang="pl-PL" smtClean="0"/>
              <a:pPr/>
              <a:t>20.10.2020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9255346" y="2750337"/>
            <a:ext cx="1171888" cy="1356442"/>
          </a:xfrm>
        </p:spPr>
        <p:txBody>
          <a:body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2495983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03D87386-1DEE-451E-ACCA-CCCEBF77DD5C}" type="datetimeFigureOut">
              <a:rPr lang="pl-PL" smtClean="0"/>
              <a:pPr/>
              <a:t>20.10.2020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309"/>
            <a:ext cx="1154151" cy="1090789"/>
          </a:xfrm>
        </p:spPr>
        <p:txBody>
          <a:body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3450270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03D87386-1DEE-451E-ACCA-CCCEBF77DD5C}" type="datetimeFigureOut">
              <a:rPr lang="pl-PL" smtClean="0"/>
              <a:pPr/>
              <a:t>20.10.2020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615"/>
            <a:ext cx="1154151" cy="1090789"/>
          </a:xfrm>
        </p:spPr>
        <p:txBody>
          <a:body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349289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l-PL" smtClean="0"/>
              <a:t>Kliknij, aby edytować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03D87386-1DEE-451E-ACCA-CCCEBF77DD5C}" type="datetimeFigureOut">
              <a:rPr lang="pl-PL" smtClean="0"/>
              <a:pPr/>
              <a:t>20.10.2020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9DCC4DB4-E772-4B53-928B-5F36BA714FBB}" type="slidenum">
              <a:rPr lang="pl-PL" smtClean="0"/>
              <a:pPr/>
              <a:t>‹#›</a:t>
            </a:fld>
            <a:endParaRPr lang="pl-P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xmlns="" val="787963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03D87386-1DEE-451E-ACCA-CCCEBF77DD5C}" type="datetimeFigureOut">
              <a:rPr lang="pl-PL" smtClean="0"/>
              <a:pPr/>
              <a:t>20.10.2020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1862274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l-PL" smtClean="0"/>
              <a:t>Kliknij, aby edytować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03D87386-1DEE-451E-ACCA-CCCEBF77DD5C}" type="datetimeFigureOut">
              <a:rPr lang="pl-PL" smtClean="0"/>
              <a:pPr/>
              <a:t>20.10.2020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135133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l-PL" smtClean="0"/>
              <a:t>Kliknij, aby edytować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03D87386-1DEE-451E-ACCA-CCCEBF77DD5C}" type="datetimeFigureOut">
              <a:rPr lang="pl-PL" smtClean="0"/>
              <a:pPr/>
              <a:t>20.10.2020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2308596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03D87386-1DEE-451E-ACCA-CCCEBF77DD5C}" type="datetimeFigureOut">
              <a:rPr lang="pl-PL" smtClean="0"/>
              <a:pPr/>
              <a:t>20.10.2020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2409784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3D87386-1DEE-451E-ACCA-CCCEBF77DD5C}" type="datetimeFigureOut">
              <a:rPr lang="pl-PL" smtClean="0"/>
              <a:pPr/>
              <a:t>20.10.2020</a:t>
            </a:fld>
            <a:endParaRPr lang="pl-PL"/>
          </a:p>
        </p:txBody>
      </p:sp>
      <p:sp>
        <p:nvSpPr>
          <p:cNvPr id="5" name="Footer Placeholder 4"/>
          <p:cNvSpPr>
            <a:spLocks noGrp="1"/>
          </p:cNvSpPr>
          <p:nvPr>
            <p:ph type="ftr" sz="quarter" idx="11"/>
          </p:nvPr>
        </p:nvSpPr>
        <p:spPr>
          <a:xfrm>
            <a:off x="680321" y="5936188"/>
            <a:ext cx="6126805" cy="365125"/>
          </a:xfrm>
        </p:spPr>
        <p:txBody>
          <a:bodyPr/>
          <a:lstStyle/>
          <a:p>
            <a:endParaRPr lang="pl-P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3321658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03D87386-1DEE-451E-ACCA-CCCEBF77DD5C}" type="datetimeFigureOut">
              <a:rPr lang="pl-PL" smtClean="0"/>
              <a:pPr/>
              <a:t>20.10.2020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23963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l-PL" smtClean="0"/>
              <a:t>Kliknij, aby edytować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03D87386-1DEE-451E-ACCA-CCCEBF77DD5C}" type="datetimeFigureOut">
              <a:rPr lang="pl-PL" smtClean="0"/>
              <a:pPr/>
              <a:t>20.10.2020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729455" y="2869895"/>
            <a:ext cx="1154151" cy="1090789"/>
          </a:xfrm>
        </p:spPr>
        <p:txBody>
          <a:body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429197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03D87386-1DEE-451E-ACCA-CCCEBF77DD5C}" type="datetimeFigureOut">
              <a:rPr lang="pl-PL" smtClean="0"/>
              <a:pPr/>
              <a:t>20.10.2020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20833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80322" y="3030008"/>
            <a:ext cx="4698355" cy="2906179"/>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594123" y="3030008"/>
            <a:ext cx="4700059" cy="2906179"/>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03D87386-1DEE-451E-ACCA-CCCEBF77DD5C}" type="datetimeFigureOut">
              <a:rPr lang="pl-PL" smtClean="0"/>
              <a:pPr/>
              <a:t>20.10.2020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1004114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03D87386-1DEE-451E-ACCA-CCCEBF77DD5C}" type="datetimeFigureOut">
              <a:rPr lang="pl-PL" smtClean="0"/>
              <a:pPr/>
              <a:t>20.10.2020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1718721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3D87386-1DEE-451E-ACCA-CCCEBF77DD5C}" type="datetimeFigureOut">
              <a:rPr lang="pl-PL" smtClean="0"/>
              <a:pPr/>
              <a:t>20.10.2020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722330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03D87386-1DEE-451E-ACCA-CCCEBF77DD5C}" type="datetimeFigureOut">
              <a:rPr lang="pl-PL" smtClean="0"/>
              <a:pPr/>
              <a:t>20.10.2020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1202411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03D87386-1DEE-451E-ACCA-CCCEBF77DD5C}" type="datetimeFigureOut">
              <a:rPr lang="pl-PL" smtClean="0"/>
              <a:pPr/>
              <a:t>20.10.2020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2375704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3D87386-1DEE-451E-ACCA-CCCEBF77DD5C}" type="datetimeFigureOut">
              <a:rPr lang="pl-PL" smtClean="0"/>
              <a:pPr/>
              <a:t>20.10.2020</a:t>
            </a:fld>
            <a:endParaRPr lang="pl-P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DCC4DB4-E772-4B53-928B-5F36BA714FBB}" type="slidenum">
              <a:rPr lang="pl-PL" smtClean="0"/>
              <a:pPr/>
              <a:t>‹#›</a:t>
            </a:fld>
            <a:endParaRPr lang="pl-PL"/>
          </a:p>
        </p:txBody>
      </p:sp>
    </p:spTree>
    <p:extLst>
      <p:ext uri="{BB962C8B-B14F-4D97-AF65-F5344CB8AC3E}">
        <p14:creationId xmlns:p14="http://schemas.microsoft.com/office/powerpoint/2010/main" xmlns="" val="3850282071"/>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1450" y="2733709"/>
            <a:ext cx="8653006" cy="1373070"/>
          </a:xfrm>
        </p:spPr>
        <p:txBody>
          <a:bodyPr/>
          <a:lstStyle/>
          <a:p>
            <a:pPr algn="ctr"/>
            <a:r>
              <a:rPr lang="pl-PL" sz="4800" b="1" dirty="0" smtClean="0">
                <a:latin typeface="Cambria" panose="02040503050406030204" pitchFamily="18" charset="0"/>
              </a:rPr>
              <a:t>ZAGINIĘCIA OSÓB STARSZYCH</a:t>
            </a:r>
            <a:br>
              <a:rPr lang="pl-PL" sz="4800" b="1" dirty="0" smtClean="0">
                <a:latin typeface="Cambria" panose="02040503050406030204" pitchFamily="18" charset="0"/>
              </a:rPr>
            </a:br>
            <a:r>
              <a:rPr lang="pl-PL" sz="4800" b="1" dirty="0" smtClean="0">
                <a:latin typeface="Cambria" panose="02040503050406030204" pitchFamily="18" charset="0"/>
              </a:rPr>
              <a:t>jak im zapobiegać</a:t>
            </a:r>
            <a:r>
              <a:rPr lang="pl-PL" sz="3600" b="1" dirty="0" smtClean="0">
                <a:latin typeface="Cambria" panose="02040503050406030204" pitchFamily="18" charset="0"/>
              </a:rPr>
              <a:t> </a:t>
            </a:r>
            <a:r>
              <a:rPr lang="pl-PL" sz="4800" b="1" dirty="0">
                <a:latin typeface="Cambria" panose="02040503050406030204" pitchFamily="18" charset="0"/>
              </a:rPr>
              <a:t>?</a:t>
            </a:r>
            <a:endParaRPr lang="pl-PL" sz="3600" b="1" dirty="0">
              <a:latin typeface="Cambria" panose="02040503050406030204" pitchFamily="18" charset="0"/>
            </a:endParaRPr>
          </a:p>
        </p:txBody>
      </p:sp>
      <p:sp>
        <p:nvSpPr>
          <p:cNvPr id="3" name="Podtytuł 2"/>
          <p:cNvSpPr>
            <a:spLocks noGrp="1"/>
          </p:cNvSpPr>
          <p:nvPr>
            <p:ph type="subTitle" idx="1"/>
          </p:nvPr>
        </p:nvSpPr>
        <p:spPr>
          <a:xfrm>
            <a:off x="3875964" y="5090615"/>
            <a:ext cx="8316036" cy="1514901"/>
          </a:xfrm>
        </p:spPr>
        <p:txBody>
          <a:bodyPr>
            <a:normAutofit/>
          </a:bodyPr>
          <a:lstStyle/>
          <a:p>
            <a:endParaRPr lang="pl-PL" dirty="0" smtClean="0"/>
          </a:p>
          <a:p>
            <a:endParaRPr lang="pl-PL" dirty="0"/>
          </a:p>
          <a:p>
            <a:r>
              <a:rPr lang="pl-PL" sz="1800" dirty="0" smtClean="0">
                <a:solidFill>
                  <a:schemeClr val="bg1"/>
                </a:solidFill>
                <a:latin typeface="Cambria" panose="02040503050406030204" pitchFamily="18" charset="0"/>
              </a:rPr>
              <a:t>WYDZIAŁ PREWENCJI KOMENDY WOJEWÓDZKIEJ POLICJI ZS. W RADOMIU</a:t>
            </a:r>
            <a:endParaRPr lang="pl-PL" sz="1800" dirty="0">
              <a:solidFill>
                <a:schemeClr val="bg1"/>
              </a:solidFill>
              <a:latin typeface="Cambria" panose="02040503050406030204" pitchFamily="18" charset="0"/>
            </a:endParaRPr>
          </a:p>
        </p:txBody>
      </p:sp>
      <p:pic>
        <p:nvPicPr>
          <p:cNvPr id="5" name="Obraz 2" descr="blacha-mazowsze"/>
          <p:cNvPicPr>
            <a:picLocks noChangeAspect="1" noChangeArrowheads="1"/>
          </p:cNvPicPr>
          <p:nvPr/>
        </p:nvPicPr>
        <p:blipFill>
          <a:blip r:embed="rId2" cstate="print">
            <a:lum bright="14000" contrast="-14000"/>
          </a:blip>
          <a:srcRect/>
          <a:stretch>
            <a:fillRect/>
          </a:stretch>
        </p:blipFill>
        <p:spPr bwMode="auto">
          <a:xfrm>
            <a:off x="9801225" y="2598038"/>
            <a:ext cx="1803166" cy="1627915"/>
          </a:xfrm>
          <a:prstGeom prst="rect">
            <a:avLst/>
          </a:prstGeom>
          <a:noFill/>
          <a:ln w="9525">
            <a:noFill/>
            <a:miter lim="800000"/>
            <a:headEnd/>
            <a:tailEnd/>
          </a:ln>
        </p:spPr>
      </p:pic>
      <p:sp>
        <p:nvSpPr>
          <p:cNvPr id="6" name="pole tekstowe 5"/>
          <p:cNvSpPr txBox="1"/>
          <p:nvPr/>
        </p:nvSpPr>
        <p:spPr>
          <a:xfrm>
            <a:off x="1476375" y="752475"/>
            <a:ext cx="9380901" cy="830997"/>
          </a:xfrm>
          <a:prstGeom prst="rect">
            <a:avLst/>
          </a:prstGeom>
          <a:noFill/>
        </p:spPr>
        <p:txBody>
          <a:bodyPr wrap="none" rtlCol="0">
            <a:spAutoFit/>
          </a:bodyPr>
          <a:lstStyle/>
          <a:p>
            <a:pPr algn="ctr"/>
            <a:r>
              <a:rPr lang="pl-PL" sz="4800" b="1" i="1" dirty="0" smtClean="0">
                <a:latin typeface="Cambria" pitchFamily="18" charset="0"/>
                <a:ea typeface="Cambria" pitchFamily="18" charset="0"/>
              </a:rPr>
              <a:t>„Wyszedł z domu i nie powrócił…”</a:t>
            </a:r>
            <a:endParaRPr lang="pl-PL" sz="4800" b="1" i="1" dirty="0">
              <a:latin typeface="Cambria" pitchFamily="18" charset="0"/>
              <a:ea typeface="Cambria" pitchFamily="18" charset="0"/>
            </a:endParaRPr>
          </a:p>
        </p:txBody>
      </p:sp>
    </p:spTree>
    <p:extLst>
      <p:ext uri="{BB962C8B-B14F-4D97-AF65-F5344CB8AC3E}">
        <p14:creationId xmlns:p14="http://schemas.microsoft.com/office/powerpoint/2010/main" xmlns="" val="1286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51771" y="762753"/>
            <a:ext cx="9613861" cy="1080938"/>
          </a:xfrm>
        </p:spPr>
        <p:txBody>
          <a:bodyPr>
            <a:normAutofit/>
          </a:bodyPr>
          <a:lstStyle/>
          <a:p>
            <a:pPr algn="ctr"/>
            <a:r>
              <a:rPr lang="pl-PL" sz="4400" b="1" dirty="0" smtClean="0">
                <a:latin typeface="Cambria" pitchFamily="18" charset="0"/>
                <a:ea typeface="Cambria" pitchFamily="18" charset="0"/>
              </a:rPr>
              <a:t>Co zrobić, gdy zaginie senior?</a:t>
            </a:r>
            <a:endParaRPr lang="pl-PL" sz="4400" b="1" dirty="0">
              <a:latin typeface="Cambria" pitchFamily="18" charset="0"/>
              <a:ea typeface="Cambria" pitchFamily="18" charset="0"/>
            </a:endParaRPr>
          </a:p>
        </p:txBody>
      </p:sp>
      <p:sp>
        <p:nvSpPr>
          <p:cNvPr id="3" name="Symbol zastępczy zawartości 2"/>
          <p:cNvSpPr>
            <a:spLocks noGrp="1"/>
          </p:cNvSpPr>
          <p:nvPr>
            <p:ph idx="1"/>
          </p:nvPr>
        </p:nvSpPr>
        <p:spPr>
          <a:xfrm>
            <a:off x="485776" y="2441647"/>
            <a:ext cx="10972800" cy="4016303"/>
          </a:xfrm>
        </p:spPr>
        <p:txBody>
          <a:bodyPr>
            <a:normAutofit/>
          </a:bodyPr>
          <a:lstStyle/>
          <a:p>
            <a:r>
              <a:rPr lang="pl-PL" sz="2000" b="1" dirty="0" smtClean="0">
                <a:solidFill>
                  <a:schemeClr val="bg1"/>
                </a:solidFill>
                <a:latin typeface="Cambria" panose="02040503050406030204" pitchFamily="18" charset="0"/>
              </a:rPr>
              <a:t>Powiadom Policję </a:t>
            </a:r>
            <a:r>
              <a:rPr lang="pl-PL" sz="2000" dirty="0" smtClean="0">
                <a:solidFill>
                  <a:schemeClr val="bg1"/>
                </a:solidFill>
                <a:latin typeface="Cambria" panose="02040503050406030204" pitchFamily="18" charset="0"/>
              </a:rPr>
              <a:t>– możesz to zrobić w dowolnej jednostce Policji w momencie, kiedy tylko uznasz, że senior zaginął;</a:t>
            </a:r>
          </a:p>
          <a:p>
            <a:r>
              <a:rPr lang="pl-PL" sz="2000" b="1" dirty="0" smtClean="0">
                <a:solidFill>
                  <a:schemeClr val="bg1"/>
                </a:solidFill>
                <a:latin typeface="Cambria" panose="02040503050406030204" pitchFamily="18" charset="0"/>
              </a:rPr>
              <a:t>Porozmawiaj z sąsiadami seniora</a:t>
            </a:r>
            <a:r>
              <a:rPr lang="pl-PL" sz="2000" dirty="0" smtClean="0">
                <a:solidFill>
                  <a:schemeClr val="bg1"/>
                </a:solidFill>
                <a:latin typeface="Cambria" panose="02040503050406030204" pitchFamily="18" charset="0"/>
              </a:rPr>
              <a:t>, przejdź się w miejsca, które starsza osoba lubiła odwiedzać (kościół, cmentarz, targowisko, park);</a:t>
            </a:r>
          </a:p>
          <a:p>
            <a:r>
              <a:rPr lang="pl-PL" sz="2000" b="1" dirty="0" smtClean="0">
                <a:solidFill>
                  <a:schemeClr val="bg1"/>
                </a:solidFill>
                <a:latin typeface="Cambria" panose="02040503050406030204" pitchFamily="18" charset="0"/>
              </a:rPr>
              <a:t>Obdzwoń okoliczne szpitale, przychodnie;</a:t>
            </a:r>
          </a:p>
          <a:p>
            <a:r>
              <a:rPr lang="pl-PL" sz="2000" b="1" dirty="0" smtClean="0">
                <a:solidFill>
                  <a:schemeClr val="bg1"/>
                </a:solidFill>
                <a:latin typeface="Cambria" panose="02040503050406030204" pitchFamily="18" charset="0"/>
              </a:rPr>
              <a:t>Przeszukaj rzeczy osobiste seniora, </a:t>
            </a:r>
            <a:r>
              <a:rPr lang="pl-PL" sz="2000" dirty="0" smtClean="0">
                <a:solidFill>
                  <a:schemeClr val="bg1"/>
                </a:solidFill>
                <a:latin typeface="Cambria" panose="02040503050406030204" pitchFamily="18" charset="0"/>
              </a:rPr>
              <a:t>czasem można się natknąć na jakąś wskazówkę;</a:t>
            </a:r>
          </a:p>
          <a:p>
            <a:r>
              <a:rPr lang="pl-PL" sz="2000" b="1" dirty="0" smtClean="0">
                <a:solidFill>
                  <a:schemeClr val="bg1"/>
                </a:solidFill>
                <a:latin typeface="Cambria" panose="02040503050406030204" pitchFamily="18" charset="0"/>
              </a:rPr>
              <a:t>Wydrukuj plakaty z możliwie najbardziej aktualnym zdjęciem zaginionego</a:t>
            </a:r>
            <a:r>
              <a:rPr lang="pl-PL" sz="2000" dirty="0" smtClean="0">
                <a:solidFill>
                  <a:schemeClr val="bg1"/>
                </a:solidFill>
                <a:latin typeface="Cambria" panose="02040503050406030204" pitchFamily="18" charset="0"/>
              </a:rPr>
              <a:t> i porozwieszaj je w okolicy;</a:t>
            </a:r>
          </a:p>
          <a:p>
            <a:r>
              <a:rPr lang="pl-PL" sz="2000" b="1" dirty="0" smtClean="0">
                <a:solidFill>
                  <a:schemeClr val="bg1"/>
                </a:solidFill>
                <a:latin typeface="Cambria" panose="02040503050406030204" pitchFamily="18" charset="0"/>
              </a:rPr>
              <a:t>Dodaj post o zaginięciu osoby w mediach społecznościowych;</a:t>
            </a:r>
          </a:p>
          <a:p>
            <a:r>
              <a:rPr lang="pl-PL" sz="2000" b="1" dirty="0" smtClean="0">
                <a:solidFill>
                  <a:schemeClr val="bg1"/>
                </a:solidFill>
                <a:latin typeface="Cambria" panose="02040503050406030204" pitchFamily="18" charset="0"/>
              </a:rPr>
              <a:t>Zorganizuj akcję poszukiwawczą </a:t>
            </a:r>
            <a:r>
              <a:rPr lang="pl-PL" sz="2000" dirty="0" smtClean="0">
                <a:solidFill>
                  <a:schemeClr val="bg1"/>
                </a:solidFill>
                <a:latin typeface="Cambria" panose="02040503050406030204" pitchFamily="18" charset="0"/>
              </a:rPr>
              <a:t>– spróbuj w nią włączyć jak najwięcej osób.</a:t>
            </a:r>
          </a:p>
          <a:p>
            <a:endParaRPr lang="pl-PL" sz="2000" dirty="0"/>
          </a:p>
        </p:txBody>
      </p:sp>
      <p:pic>
        <p:nvPicPr>
          <p:cNvPr id="4" name="Obraz 2" descr="blacha-mazowsze"/>
          <p:cNvPicPr>
            <a:picLocks noChangeAspect="1" noChangeArrowheads="1"/>
          </p:cNvPicPr>
          <p:nvPr/>
        </p:nvPicPr>
        <p:blipFill>
          <a:blip r:embed="rId2" cstate="print">
            <a:lum bright="14000" contrast="-14000"/>
          </a:blip>
          <a:srcRect/>
          <a:stretch>
            <a:fillRect/>
          </a:stretch>
        </p:blipFill>
        <p:spPr bwMode="auto">
          <a:xfrm>
            <a:off x="8196" y="601781"/>
            <a:ext cx="1496754" cy="1351283"/>
          </a:xfrm>
          <a:prstGeom prst="rect">
            <a:avLst/>
          </a:prstGeom>
          <a:noFill/>
          <a:ln w="9525">
            <a:noFill/>
            <a:miter lim="800000"/>
            <a:headEnd/>
            <a:tailEnd/>
          </a:ln>
        </p:spPr>
      </p:pic>
    </p:spTree>
    <p:extLst>
      <p:ext uri="{BB962C8B-B14F-4D97-AF65-F5344CB8AC3E}">
        <p14:creationId xmlns:p14="http://schemas.microsoft.com/office/powerpoint/2010/main" xmlns="" val="3493684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00049" y="2085976"/>
            <a:ext cx="8267701" cy="4552949"/>
          </a:xfrm>
        </p:spPr>
        <p:txBody>
          <a:bodyPr>
            <a:noAutofit/>
          </a:bodyPr>
          <a:lstStyle/>
          <a:p>
            <a:pPr>
              <a:lnSpc>
                <a:spcPct val="120000"/>
              </a:lnSpc>
              <a:spcBef>
                <a:spcPts val="200"/>
              </a:spcBef>
              <a:buFont typeface="Wingdings" panose="05000000000000000000" pitchFamily="2" charset="2"/>
              <a:buChar char="Ø"/>
            </a:pPr>
            <a:r>
              <a:rPr lang="pl-PL" sz="1800" dirty="0" smtClean="0">
                <a:solidFill>
                  <a:schemeClr val="bg1"/>
                </a:solidFill>
                <a:latin typeface="Cambria" panose="02040503050406030204" pitchFamily="18" charset="0"/>
              </a:rPr>
              <a:t>pełne dane personalne osoby zaginionej;</a:t>
            </a:r>
          </a:p>
          <a:p>
            <a:pPr>
              <a:lnSpc>
                <a:spcPct val="120000"/>
              </a:lnSpc>
              <a:spcBef>
                <a:spcPts val="200"/>
              </a:spcBef>
              <a:buFont typeface="Wingdings" panose="05000000000000000000" pitchFamily="2" charset="2"/>
              <a:buChar char="Ø"/>
            </a:pPr>
            <a:r>
              <a:rPr lang="pl-PL" sz="1800" dirty="0" smtClean="0">
                <a:solidFill>
                  <a:schemeClr val="bg1"/>
                </a:solidFill>
                <a:latin typeface="Cambria" panose="02040503050406030204" pitchFamily="18" charset="0"/>
              </a:rPr>
              <a:t>aktualne zdjęcie zaginionego;</a:t>
            </a:r>
          </a:p>
          <a:p>
            <a:pPr>
              <a:lnSpc>
                <a:spcPct val="120000"/>
              </a:lnSpc>
              <a:spcBef>
                <a:spcPts val="200"/>
              </a:spcBef>
              <a:buFont typeface="Wingdings" panose="05000000000000000000" pitchFamily="2" charset="2"/>
              <a:buChar char="Ø"/>
              <a:tabLst>
                <a:tab pos="895350" algn="l"/>
              </a:tabLst>
            </a:pPr>
            <a:r>
              <a:rPr lang="pl-PL" sz="1800" dirty="0" smtClean="0">
                <a:solidFill>
                  <a:schemeClr val="bg1"/>
                </a:solidFill>
                <a:latin typeface="Cambria" panose="02040503050406030204" pitchFamily="18" charset="0"/>
              </a:rPr>
              <a:t>charakterystykę cech wyglądu zewnętrznego osoby zaginionej, </a:t>
            </a:r>
            <a:br>
              <a:rPr lang="pl-PL" sz="1800" dirty="0" smtClean="0">
                <a:solidFill>
                  <a:schemeClr val="bg1"/>
                </a:solidFill>
                <a:latin typeface="Cambria" panose="02040503050406030204" pitchFamily="18" charset="0"/>
              </a:rPr>
            </a:br>
            <a:r>
              <a:rPr lang="pl-PL" sz="1800" dirty="0" smtClean="0">
                <a:solidFill>
                  <a:schemeClr val="bg1"/>
                </a:solidFill>
                <a:latin typeface="Cambria" panose="02040503050406030204" pitchFamily="18" charset="0"/>
              </a:rPr>
              <a:t>z uwzględnieniem posiadanych znaków szczególnych;</a:t>
            </a:r>
          </a:p>
          <a:p>
            <a:pPr>
              <a:lnSpc>
                <a:spcPct val="120000"/>
              </a:lnSpc>
              <a:spcBef>
                <a:spcPts val="200"/>
              </a:spcBef>
              <a:buFont typeface="Wingdings" panose="05000000000000000000" pitchFamily="2" charset="2"/>
              <a:buChar char="Ø"/>
            </a:pPr>
            <a:r>
              <a:rPr lang="pl-PL" sz="1800" dirty="0" smtClean="0">
                <a:solidFill>
                  <a:schemeClr val="bg1"/>
                </a:solidFill>
                <a:latin typeface="Cambria" panose="02040503050406030204" pitchFamily="18" charset="0"/>
              </a:rPr>
              <a:t>opis ubioru w chwili zaginięcia;</a:t>
            </a:r>
          </a:p>
          <a:p>
            <a:pPr>
              <a:lnSpc>
                <a:spcPct val="120000"/>
              </a:lnSpc>
              <a:spcBef>
                <a:spcPts val="200"/>
              </a:spcBef>
              <a:buFont typeface="Wingdings" panose="05000000000000000000" pitchFamily="2" charset="2"/>
              <a:buChar char="Ø"/>
            </a:pPr>
            <a:r>
              <a:rPr lang="pl-PL" sz="1800" dirty="0" smtClean="0">
                <a:solidFill>
                  <a:schemeClr val="bg1"/>
                </a:solidFill>
                <a:latin typeface="Cambria" panose="02040503050406030204" pitchFamily="18" charset="0"/>
              </a:rPr>
              <a:t>opis przedmiotów posiadanych w chwili zaginięcia;</a:t>
            </a:r>
          </a:p>
          <a:p>
            <a:pPr>
              <a:lnSpc>
                <a:spcPct val="120000"/>
              </a:lnSpc>
              <a:spcBef>
                <a:spcPts val="200"/>
              </a:spcBef>
              <a:buFont typeface="Wingdings" panose="05000000000000000000" pitchFamily="2" charset="2"/>
              <a:buChar char="Ø"/>
            </a:pPr>
            <a:r>
              <a:rPr lang="pl-PL" sz="1800" dirty="0" smtClean="0">
                <a:solidFill>
                  <a:schemeClr val="bg1"/>
                </a:solidFill>
                <a:latin typeface="Cambria" panose="02040503050406030204" pitchFamily="18" charset="0"/>
              </a:rPr>
              <a:t>określenie miejsca i okoliczności zdarzenia;</a:t>
            </a:r>
          </a:p>
          <a:p>
            <a:pPr>
              <a:lnSpc>
                <a:spcPct val="120000"/>
              </a:lnSpc>
              <a:spcBef>
                <a:spcPts val="200"/>
              </a:spcBef>
              <a:buFont typeface="Wingdings" panose="05000000000000000000" pitchFamily="2" charset="2"/>
              <a:buChar char="Ø"/>
            </a:pPr>
            <a:r>
              <a:rPr lang="pl-PL" sz="1800" dirty="0" smtClean="0">
                <a:solidFill>
                  <a:schemeClr val="bg1"/>
                </a:solidFill>
                <a:latin typeface="Cambria" panose="02040503050406030204" pitchFamily="18" charset="0"/>
              </a:rPr>
              <a:t>rodzaj chorób, nałogów oraz charakter nawyków i skłonności, </a:t>
            </a:r>
            <a:br>
              <a:rPr lang="pl-PL" sz="1800" dirty="0" smtClean="0">
                <a:solidFill>
                  <a:schemeClr val="bg1"/>
                </a:solidFill>
                <a:latin typeface="Cambria" panose="02040503050406030204" pitchFamily="18" charset="0"/>
              </a:rPr>
            </a:br>
            <a:r>
              <a:rPr lang="pl-PL" sz="1800" dirty="0" smtClean="0">
                <a:solidFill>
                  <a:schemeClr val="bg1"/>
                </a:solidFill>
                <a:latin typeface="Cambria" panose="02040503050406030204" pitchFamily="18" charset="0"/>
              </a:rPr>
              <a:t>z uwzględnieniem prób samobójczych;</a:t>
            </a:r>
          </a:p>
          <a:p>
            <a:pPr>
              <a:lnSpc>
                <a:spcPct val="120000"/>
              </a:lnSpc>
              <a:spcBef>
                <a:spcPts val="200"/>
              </a:spcBef>
              <a:buFont typeface="Wingdings" panose="05000000000000000000" pitchFamily="2" charset="2"/>
              <a:buChar char="Ø"/>
            </a:pPr>
            <a:r>
              <a:rPr lang="pl-PL" sz="1800" dirty="0" smtClean="0">
                <a:solidFill>
                  <a:schemeClr val="bg1"/>
                </a:solidFill>
                <a:latin typeface="Cambria" panose="02040503050406030204" pitchFamily="18" charset="0"/>
              </a:rPr>
              <a:t>określenie prawdopodobnych przyczyn zaginięcia, w kontekście sytuacji rodzinnej, zawodowej, konfliktów, wypowiedzi, pozostawionych listów;</a:t>
            </a:r>
          </a:p>
          <a:p>
            <a:pPr>
              <a:lnSpc>
                <a:spcPct val="120000"/>
              </a:lnSpc>
              <a:spcBef>
                <a:spcPts val="200"/>
              </a:spcBef>
              <a:buFont typeface="Wingdings" panose="05000000000000000000" pitchFamily="2" charset="2"/>
              <a:buChar char="Ø"/>
            </a:pPr>
            <a:r>
              <a:rPr lang="pl-PL" sz="1800" dirty="0" smtClean="0">
                <a:solidFill>
                  <a:schemeClr val="bg1"/>
                </a:solidFill>
                <a:latin typeface="Cambria" panose="02040503050406030204" pitchFamily="18" charset="0"/>
              </a:rPr>
              <a:t>adresy osób i instytucji, do których mogła udać się osoba zaginiona;</a:t>
            </a:r>
          </a:p>
          <a:p>
            <a:pPr>
              <a:lnSpc>
                <a:spcPct val="120000"/>
              </a:lnSpc>
              <a:spcBef>
                <a:spcPts val="200"/>
              </a:spcBef>
              <a:buFont typeface="Wingdings" panose="05000000000000000000" pitchFamily="2" charset="2"/>
              <a:buChar char="Ø"/>
            </a:pPr>
            <a:r>
              <a:rPr lang="pl-PL" sz="1800" dirty="0" smtClean="0">
                <a:solidFill>
                  <a:schemeClr val="bg1"/>
                </a:solidFill>
                <a:latin typeface="Cambria" panose="02040503050406030204" pitchFamily="18" charset="0"/>
              </a:rPr>
              <a:t>oznaczenie grupy krwi.</a:t>
            </a:r>
          </a:p>
        </p:txBody>
      </p:sp>
      <p:pic>
        <p:nvPicPr>
          <p:cNvPr id="5" name="Obraz 2" descr="blacha-mazowsze"/>
          <p:cNvPicPr>
            <a:picLocks noChangeAspect="1" noChangeArrowheads="1"/>
          </p:cNvPicPr>
          <p:nvPr/>
        </p:nvPicPr>
        <p:blipFill>
          <a:blip r:embed="rId3" cstate="print">
            <a:lum bright="14000" contrast="-14000"/>
          </a:blip>
          <a:srcRect/>
          <a:stretch>
            <a:fillRect/>
          </a:stretch>
        </p:blipFill>
        <p:spPr bwMode="auto">
          <a:xfrm>
            <a:off x="8804" y="614586"/>
            <a:ext cx="1503186" cy="1357090"/>
          </a:xfrm>
          <a:prstGeom prst="rect">
            <a:avLst/>
          </a:prstGeom>
          <a:noFill/>
          <a:ln w="9525">
            <a:noFill/>
            <a:miter lim="800000"/>
            <a:headEnd/>
            <a:tailEnd/>
          </a:ln>
        </p:spPr>
      </p:pic>
      <p:sp>
        <p:nvSpPr>
          <p:cNvPr id="6" name="Tytuł 1"/>
          <p:cNvSpPr>
            <a:spLocks noGrp="1"/>
          </p:cNvSpPr>
          <p:nvPr>
            <p:ph type="title"/>
          </p:nvPr>
        </p:nvSpPr>
        <p:spPr>
          <a:xfrm>
            <a:off x="1238250" y="753228"/>
            <a:ext cx="9055932" cy="1080938"/>
          </a:xfrm>
        </p:spPr>
        <p:txBody>
          <a:bodyPr/>
          <a:lstStyle/>
          <a:p>
            <a:pPr algn="ctr"/>
            <a:r>
              <a:rPr lang="pl-PL" b="1" dirty="0" smtClean="0">
                <a:latin typeface="Cambria" pitchFamily="18" charset="0"/>
                <a:ea typeface="Cambria" pitchFamily="18" charset="0"/>
              </a:rPr>
              <a:t>Co przygotować, zanim zgłosimy zaginięcie seniora w jednostce Policji?</a:t>
            </a:r>
            <a:endParaRPr lang="pl-PL" b="1" dirty="0">
              <a:latin typeface="Cambria" pitchFamily="18" charset="0"/>
              <a:ea typeface="Cambria" pitchFamily="18" charset="0"/>
            </a:endParaRPr>
          </a:p>
        </p:txBody>
      </p:sp>
      <p:sp>
        <p:nvSpPr>
          <p:cNvPr id="7" name="Prostokąt 6"/>
          <p:cNvSpPr/>
          <p:nvPr/>
        </p:nvSpPr>
        <p:spPr>
          <a:xfrm>
            <a:off x="8248649" y="2641926"/>
            <a:ext cx="3267075" cy="2717667"/>
          </a:xfrm>
          <a:prstGeom prst="rect">
            <a:avLst/>
          </a:prstGeom>
        </p:spPr>
        <p:txBody>
          <a:bodyPr wrap="square">
            <a:spAutoFit/>
          </a:bodyPr>
          <a:lstStyle/>
          <a:p>
            <a:pPr marL="228600" lvl="0" indent="-228600" algn="ctr">
              <a:lnSpc>
                <a:spcPct val="90000"/>
              </a:lnSpc>
              <a:spcBef>
                <a:spcPts val="200"/>
              </a:spcBef>
            </a:pPr>
            <a:r>
              <a:rPr lang="pl-PL" sz="2400" b="1" dirty="0" smtClean="0">
                <a:solidFill>
                  <a:prstClr val="white"/>
                </a:solidFill>
                <a:latin typeface="Cambria" panose="02040503050406030204" pitchFamily="18" charset="0"/>
              </a:rPr>
              <a:t>UWAGA!!!</a:t>
            </a:r>
          </a:p>
          <a:p>
            <a:pPr marL="228600" lvl="0" indent="-228600" algn="ctr">
              <a:lnSpc>
                <a:spcPct val="90000"/>
              </a:lnSpc>
              <a:spcBef>
                <a:spcPts val="200"/>
              </a:spcBef>
            </a:pPr>
            <a:endParaRPr lang="pl-PL" sz="2000" b="1" dirty="0" smtClean="0">
              <a:solidFill>
                <a:prstClr val="white"/>
              </a:solidFill>
              <a:latin typeface="Cambria" panose="02040503050406030204" pitchFamily="18" charset="0"/>
            </a:endParaRPr>
          </a:p>
          <a:p>
            <a:pPr marL="228600" lvl="0" indent="-228600" algn="ctr">
              <a:lnSpc>
                <a:spcPct val="90000"/>
              </a:lnSpc>
              <a:spcBef>
                <a:spcPts val="200"/>
              </a:spcBef>
            </a:pPr>
            <a:r>
              <a:rPr lang="pl-PL" sz="2000" b="1" dirty="0" smtClean="0">
                <a:solidFill>
                  <a:prstClr val="white"/>
                </a:solidFill>
                <a:latin typeface="Cambria" panose="02040503050406030204" pitchFamily="18" charset="0"/>
              </a:rPr>
              <a:t>Brak wiedzy,</a:t>
            </a:r>
            <a:br>
              <a:rPr lang="pl-PL" sz="2000" b="1" dirty="0" smtClean="0">
                <a:solidFill>
                  <a:prstClr val="white"/>
                </a:solidFill>
                <a:latin typeface="Cambria" panose="02040503050406030204" pitchFamily="18" charset="0"/>
              </a:rPr>
            </a:br>
            <a:r>
              <a:rPr lang="pl-PL" sz="2000" b="1" dirty="0" smtClean="0">
                <a:solidFill>
                  <a:prstClr val="white"/>
                </a:solidFill>
                <a:latin typeface="Cambria" panose="02040503050406030204" pitchFamily="18" charset="0"/>
              </a:rPr>
              <a:t>o którejkolwiek</a:t>
            </a:r>
            <a:br>
              <a:rPr lang="pl-PL" sz="2000" b="1" dirty="0" smtClean="0">
                <a:solidFill>
                  <a:prstClr val="white"/>
                </a:solidFill>
                <a:latin typeface="Cambria" panose="02040503050406030204" pitchFamily="18" charset="0"/>
              </a:rPr>
            </a:br>
            <a:r>
              <a:rPr lang="pl-PL" sz="2000" b="1" dirty="0" smtClean="0">
                <a:solidFill>
                  <a:prstClr val="white"/>
                </a:solidFill>
                <a:latin typeface="Cambria" panose="02040503050406030204" pitchFamily="18" charset="0"/>
              </a:rPr>
              <a:t>z opisanych kwestii,</a:t>
            </a:r>
          </a:p>
          <a:p>
            <a:pPr marL="228600" lvl="0" indent="-228600" algn="ctr">
              <a:lnSpc>
                <a:spcPct val="90000"/>
              </a:lnSpc>
              <a:spcBef>
                <a:spcPts val="200"/>
              </a:spcBef>
            </a:pPr>
            <a:r>
              <a:rPr lang="pl-PL" sz="2000" b="1" dirty="0" smtClean="0">
                <a:solidFill>
                  <a:prstClr val="white"/>
                </a:solidFill>
                <a:latin typeface="Cambria" panose="02040503050406030204" pitchFamily="18" charset="0"/>
              </a:rPr>
              <a:t/>
            </a:r>
            <a:br>
              <a:rPr lang="pl-PL" sz="2000" b="1" dirty="0" smtClean="0">
                <a:solidFill>
                  <a:prstClr val="white"/>
                </a:solidFill>
                <a:latin typeface="Cambria" panose="02040503050406030204" pitchFamily="18" charset="0"/>
              </a:rPr>
            </a:br>
            <a:r>
              <a:rPr lang="pl-PL" sz="2000" b="1" dirty="0" smtClean="0">
                <a:solidFill>
                  <a:prstClr val="white"/>
                </a:solidFill>
                <a:latin typeface="Cambria" panose="02040503050406030204" pitchFamily="18" charset="0"/>
              </a:rPr>
              <a:t>nie wyklucza możliwości zgłoszenia zaginięcia osoby!</a:t>
            </a:r>
            <a:endParaRPr lang="pl-PL" sz="2000" b="1" dirty="0">
              <a:solidFill>
                <a:prstClr val="white"/>
              </a:solidFill>
              <a:latin typeface="Cambria" panose="02040503050406030204" pitchFamily="18" charset="0"/>
            </a:endParaRPr>
          </a:p>
        </p:txBody>
      </p:sp>
    </p:spTree>
    <p:extLst>
      <p:ext uri="{BB962C8B-B14F-4D97-AF65-F5344CB8AC3E}">
        <p14:creationId xmlns:p14="http://schemas.microsoft.com/office/powerpoint/2010/main" xmlns="" val="2903653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000" b="1" dirty="0" smtClean="0">
                <a:latin typeface="Cambria" panose="02040503050406030204" pitchFamily="18" charset="0"/>
              </a:rPr>
              <a:t>Status osoby zaginionej</a:t>
            </a:r>
            <a:endParaRPr lang="pl-PL" sz="4000" b="1" dirty="0">
              <a:latin typeface="Cambria" panose="02040503050406030204" pitchFamily="18" charset="0"/>
            </a:endParaRPr>
          </a:p>
        </p:txBody>
      </p:sp>
      <p:sp>
        <p:nvSpPr>
          <p:cNvPr id="3" name="Symbol zastępczy zawartości 2"/>
          <p:cNvSpPr>
            <a:spLocks noGrp="1"/>
          </p:cNvSpPr>
          <p:nvPr>
            <p:ph idx="1"/>
          </p:nvPr>
        </p:nvSpPr>
        <p:spPr>
          <a:xfrm>
            <a:off x="337421" y="2346397"/>
            <a:ext cx="10702054" cy="4178227"/>
          </a:xfrm>
        </p:spPr>
        <p:txBody>
          <a:bodyPr>
            <a:noAutofit/>
          </a:bodyPr>
          <a:lstStyle/>
          <a:p>
            <a:pPr marL="361950" indent="-361950" algn="just">
              <a:lnSpc>
                <a:spcPct val="120000"/>
              </a:lnSpc>
              <a:buFont typeface="Wingdings" pitchFamily="2" charset="2"/>
              <a:buChar char="v"/>
            </a:pPr>
            <a:r>
              <a:rPr lang="pl-PL" sz="1800" dirty="0" smtClean="0">
                <a:solidFill>
                  <a:schemeClr val="bg1"/>
                </a:solidFill>
                <a:latin typeface="Cambria" panose="02040503050406030204" pitchFamily="18" charset="0"/>
              </a:rPr>
              <a:t>Po zgłoszeniu zaginięcia, dane osoby zaginionej trafiają do ogólnopolskiego systemu policyjnego, dzięki czemu, każdy policjant w Polsce wie, że dana osoba jest poszukiwana.</a:t>
            </a:r>
          </a:p>
          <a:p>
            <a:pPr marL="361950" indent="-361950" algn="just">
              <a:lnSpc>
                <a:spcPct val="120000"/>
              </a:lnSpc>
              <a:buFont typeface="Wingdings" pitchFamily="2" charset="2"/>
              <a:buChar char="v"/>
            </a:pPr>
            <a:r>
              <a:rPr lang="pl-PL" sz="1800" dirty="0" smtClean="0">
                <a:solidFill>
                  <a:schemeClr val="bg1"/>
                </a:solidFill>
                <a:latin typeface="Cambria" panose="02040503050406030204" pitchFamily="18" charset="0"/>
              </a:rPr>
              <a:t>Policjant po odnalezieniu osoby zaginionej (w wyniku czynności poszukiwawczych lub nawet przypadkowo, np. podczas legitymowania lub kontroli drogowej) obowiązkowo:</a:t>
            </a:r>
          </a:p>
          <a:p>
            <a:pPr marL="361950" indent="-361950" algn="just">
              <a:lnSpc>
                <a:spcPct val="120000"/>
              </a:lnSpc>
              <a:buNone/>
            </a:pPr>
            <a:r>
              <a:rPr lang="pl-PL" sz="1800" dirty="0" smtClean="0">
                <a:solidFill>
                  <a:schemeClr val="bg1"/>
                </a:solidFill>
                <a:latin typeface="Cambria" panose="02040503050406030204" pitchFamily="18" charset="0"/>
              </a:rPr>
              <a:t>		- poinformuje tą osobę o tym, że jest poszukiwana,</a:t>
            </a:r>
          </a:p>
          <a:p>
            <a:pPr marL="361950" indent="-361950" algn="just">
              <a:lnSpc>
                <a:spcPct val="120000"/>
              </a:lnSpc>
              <a:buNone/>
            </a:pPr>
            <a:r>
              <a:rPr lang="pl-PL" sz="1800" dirty="0" smtClean="0">
                <a:solidFill>
                  <a:schemeClr val="bg1"/>
                </a:solidFill>
                <a:latin typeface="Cambria" panose="02040503050406030204" pitchFamily="18" charset="0"/>
              </a:rPr>
              <a:t>		- przyjmie decyzję tej osoby, co do chęci kontaktu z rodziną,</a:t>
            </a:r>
          </a:p>
          <a:p>
            <a:pPr marL="361950" indent="-361950" algn="just">
              <a:lnSpc>
                <a:spcPct val="70000"/>
              </a:lnSpc>
              <a:buNone/>
            </a:pPr>
            <a:r>
              <a:rPr lang="pl-PL" sz="1800" dirty="0" smtClean="0">
                <a:solidFill>
                  <a:schemeClr val="bg1"/>
                </a:solidFill>
                <a:latin typeface="Cambria" panose="02040503050406030204" pitchFamily="18" charset="0"/>
              </a:rPr>
              <a:t>		- poinformuje najbliższych tej osoby, za pośrednictwem jednostki Policji, która prowadziła sprawę,</a:t>
            </a:r>
          </a:p>
          <a:p>
            <a:pPr marL="361950" indent="-361950" algn="just">
              <a:lnSpc>
                <a:spcPct val="70000"/>
              </a:lnSpc>
              <a:buNone/>
            </a:pPr>
            <a:r>
              <a:rPr lang="pl-PL" sz="1800" dirty="0" smtClean="0">
                <a:solidFill>
                  <a:schemeClr val="bg1"/>
                </a:solidFill>
                <a:latin typeface="Cambria" panose="02040503050406030204" pitchFamily="18" charset="0"/>
              </a:rPr>
              <a:t>		 o takich informacjach, na które osoba odnaleziona wyrazi zgodę.</a:t>
            </a:r>
          </a:p>
          <a:p>
            <a:pPr marL="361950" indent="-361950" algn="just">
              <a:lnSpc>
                <a:spcPct val="120000"/>
              </a:lnSpc>
              <a:buFont typeface="Wingdings" pitchFamily="2" charset="2"/>
              <a:buChar char="v"/>
            </a:pPr>
            <a:r>
              <a:rPr lang="pl-PL" sz="1800" dirty="0" smtClean="0">
                <a:solidFill>
                  <a:schemeClr val="bg1"/>
                </a:solidFill>
                <a:latin typeface="Cambria" panose="02040503050406030204" pitchFamily="18" charset="0"/>
              </a:rPr>
              <a:t>Policjant nie zatrzymuje osoby, której zaginięcie zgłoszono, i siłą nie doprowadza jej do rodziny czy jednostki Policji, chyba że będzie to osoba małoletnia lub jest poszukiwana także z innych powodów. </a:t>
            </a:r>
            <a:endParaRPr lang="pl-PL" sz="1800" dirty="0">
              <a:solidFill>
                <a:schemeClr val="bg1"/>
              </a:solidFill>
              <a:latin typeface="Cambria" panose="02040503050406030204" pitchFamily="18" charset="0"/>
            </a:endParaRPr>
          </a:p>
        </p:txBody>
      </p:sp>
      <p:pic>
        <p:nvPicPr>
          <p:cNvPr id="4" name="Obraz 2" descr="blacha-mazowsze"/>
          <p:cNvPicPr>
            <a:picLocks noChangeAspect="1" noChangeArrowheads="1"/>
          </p:cNvPicPr>
          <p:nvPr/>
        </p:nvPicPr>
        <p:blipFill>
          <a:blip r:embed="rId2" cstate="print">
            <a:lum bright="14000" contrast="-14000"/>
          </a:blip>
          <a:srcRect/>
          <a:stretch>
            <a:fillRect/>
          </a:stretch>
        </p:blipFill>
        <p:spPr bwMode="auto">
          <a:xfrm>
            <a:off x="8803" y="616107"/>
            <a:ext cx="1496147" cy="1350735"/>
          </a:xfrm>
          <a:prstGeom prst="rect">
            <a:avLst/>
          </a:prstGeom>
          <a:noFill/>
          <a:ln w="9525">
            <a:noFill/>
            <a:miter lim="800000"/>
            <a:headEnd/>
            <a:tailEnd/>
          </a:ln>
        </p:spPr>
      </p:pic>
    </p:spTree>
    <p:extLst>
      <p:ext uri="{BB962C8B-B14F-4D97-AF65-F5344CB8AC3E}">
        <p14:creationId xmlns:p14="http://schemas.microsoft.com/office/powerpoint/2010/main" xmlns="" val="3167878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6071" y="781803"/>
            <a:ext cx="9613861" cy="1080938"/>
          </a:xfrm>
        </p:spPr>
        <p:txBody>
          <a:bodyPr>
            <a:normAutofit/>
          </a:bodyPr>
          <a:lstStyle/>
          <a:p>
            <a:pPr algn="ctr"/>
            <a:r>
              <a:rPr lang="pl-PL" sz="4000" b="1" dirty="0" smtClean="0">
                <a:latin typeface="Cambria" panose="02040503050406030204" pitchFamily="18" charset="0"/>
              </a:rPr>
              <a:t>Przyczyny zaginięć osób starszych</a:t>
            </a:r>
            <a:endParaRPr lang="pl-PL" sz="4000" b="1" dirty="0">
              <a:latin typeface="Cambria" panose="02040503050406030204" pitchFamily="18" charset="0"/>
            </a:endParaRPr>
          </a:p>
        </p:txBody>
      </p:sp>
      <p:sp>
        <p:nvSpPr>
          <p:cNvPr id="3" name="Symbol zastępczy zawartości 2"/>
          <p:cNvSpPr>
            <a:spLocks noGrp="1"/>
          </p:cNvSpPr>
          <p:nvPr>
            <p:ph idx="1"/>
          </p:nvPr>
        </p:nvSpPr>
        <p:spPr>
          <a:xfrm>
            <a:off x="404096" y="2127322"/>
            <a:ext cx="11302129" cy="4387777"/>
          </a:xfrm>
        </p:spPr>
        <p:txBody>
          <a:bodyPr>
            <a:normAutofit lnSpcReduction="10000"/>
          </a:bodyPr>
          <a:lstStyle/>
          <a:p>
            <a:pPr>
              <a:buNone/>
            </a:pPr>
            <a:r>
              <a:rPr lang="pl-PL" b="1" dirty="0" smtClean="0">
                <a:solidFill>
                  <a:schemeClr val="bg1"/>
                </a:solidFill>
                <a:latin typeface="Cambria" panose="02040503050406030204" pitchFamily="18" charset="0"/>
              </a:rPr>
              <a:t>Do najczęstszych przyczyn zaginięć seniorów należą: </a:t>
            </a:r>
          </a:p>
          <a:p>
            <a:pPr>
              <a:buFont typeface="Wingdings" pitchFamily="2" charset="2"/>
              <a:buChar char="v"/>
            </a:pPr>
            <a:r>
              <a:rPr lang="pl-PL" dirty="0" smtClean="0">
                <a:solidFill>
                  <a:schemeClr val="bg1"/>
                </a:solidFill>
                <a:latin typeface="Cambria" panose="02040503050406030204" pitchFamily="18" charset="0"/>
              </a:rPr>
              <a:t> kwestie zdrowotne, tj.:</a:t>
            </a:r>
          </a:p>
          <a:p>
            <a:pPr marL="714375" indent="-180975">
              <a:buFont typeface="Wingdings" pitchFamily="2" charset="2"/>
              <a:buChar char="Ø"/>
            </a:pPr>
            <a:r>
              <a:rPr lang="pl-PL" dirty="0" smtClean="0">
                <a:solidFill>
                  <a:schemeClr val="bg1"/>
                </a:solidFill>
                <a:latin typeface="Cambria" panose="02040503050406030204" pitchFamily="18" charset="0"/>
              </a:rPr>
              <a:t> depresja, </a:t>
            </a:r>
          </a:p>
          <a:p>
            <a:pPr marL="714375" indent="-180975">
              <a:buFont typeface="Wingdings" pitchFamily="2" charset="2"/>
              <a:buChar char="Ø"/>
            </a:pPr>
            <a:r>
              <a:rPr lang="pl-PL" dirty="0" smtClean="0">
                <a:solidFill>
                  <a:schemeClr val="bg1"/>
                </a:solidFill>
                <a:latin typeface="Cambria" panose="02040503050406030204" pitchFamily="18" charset="0"/>
              </a:rPr>
              <a:t> nagłe wystąpienie zaburzeń psychicznych, zmian demencyjnych,</a:t>
            </a:r>
          </a:p>
          <a:p>
            <a:pPr marL="714375" indent="-180975">
              <a:buFont typeface="Wingdings" pitchFamily="2" charset="2"/>
              <a:buChar char="Ø"/>
            </a:pPr>
            <a:r>
              <a:rPr lang="pl-PL" dirty="0" smtClean="0">
                <a:solidFill>
                  <a:schemeClr val="bg1"/>
                </a:solidFill>
                <a:latin typeface="Cambria" panose="02040503050406030204" pitchFamily="18" charset="0"/>
              </a:rPr>
              <a:t> choroba Alzheimera, </a:t>
            </a:r>
          </a:p>
          <a:p>
            <a:pPr marL="714375" indent="-180975">
              <a:buFont typeface="Wingdings" pitchFamily="2" charset="2"/>
              <a:buChar char="Ø"/>
            </a:pPr>
            <a:r>
              <a:rPr lang="pl-PL" dirty="0" smtClean="0">
                <a:solidFill>
                  <a:schemeClr val="bg1"/>
                </a:solidFill>
                <a:latin typeface="Cambria" panose="02040503050406030204" pitchFamily="18" charset="0"/>
              </a:rPr>
              <a:t> zasłabnięcia;</a:t>
            </a:r>
          </a:p>
          <a:p>
            <a:pPr>
              <a:buFont typeface="Wingdings" pitchFamily="2" charset="2"/>
              <a:buChar char="v"/>
            </a:pPr>
            <a:r>
              <a:rPr lang="pl-PL" dirty="0" smtClean="0">
                <a:solidFill>
                  <a:schemeClr val="bg1"/>
                </a:solidFill>
                <a:latin typeface="Cambria" panose="02040503050406030204" pitchFamily="18" charset="0"/>
              </a:rPr>
              <a:t> wypadki;</a:t>
            </a:r>
          </a:p>
          <a:p>
            <a:pPr>
              <a:buFont typeface="Wingdings" pitchFamily="2" charset="2"/>
              <a:buChar char="v"/>
            </a:pPr>
            <a:r>
              <a:rPr lang="pl-PL" dirty="0" smtClean="0">
                <a:solidFill>
                  <a:schemeClr val="bg1"/>
                </a:solidFill>
                <a:latin typeface="Cambria" panose="02040503050406030204" pitchFamily="18" charset="0"/>
              </a:rPr>
              <a:t> dobrowolne, świadome opuszczenie domu, w celu zerwania kontaktów z bliskimi;</a:t>
            </a:r>
          </a:p>
          <a:p>
            <a:pPr>
              <a:buFont typeface="Wingdings" pitchFamily="2" charset="2"/>
              <a:buChar char="v"/>
            </a:pPr>
            <a:r>
              <a:rPr lang="pl-PL" dirty="0" smtClean="0">
                <a:solidFill>
                  <a:schemeClr val="bg1"/>
                </a:solidFill>
                <a:latin typeface="Cambria" panose="02040503050406030204" pitchFamily="18" charset="0"/>
              </a:rPr>
              <a:t> sytuacje, w których osoba stała się ofiarą przestępstwa;</a:t>
            </a:r>
          </a:p>
          <a:p>
            <a:pPr>
              <a:buFont typeface="Wingdings" pitchFamily="2" charset="2"/>
              <a:buChar char="v"/>
            </a:pPr>
            <a:r>
              <a:rPr lang="pl-PL" dirty="0" smtClean="0">
                <a:solidFill>
                  <a:schemeClr val="bg1"/>
                </a:solidFill>
                <a:latin typeface="Cambria" panose="02040503050406030204" pitchFamily="18" charset="0"/>
              </a:rPr>
              <a:t> zamachy samobójcze.</a:t>
            </a:r>
          </a:p>
          <a:p>
            <a:endParaRPr lang="pl-PL" dirty="0">
              <a:solidFill>
                <a:schemeClr val="bg1"/>
              </a:solidFill>
              <a:latin typeface="Cambria" panose="02040503050406030204" pitchFamily="18" charset="0"/>
            </a:endParaRPr>
          </a:p>
        </p:txBody>
      </p:sp>
      <p:pic>
        <p:nvPicPr>
          <p:cNvPr id="4" name="Obraz 2" descr="blacha-mazowsze"/>
          <p:cNvPicPr>
            <a:picLocks noChangeAspect="1" noChangeArrowheads="1"/>
          </p:cNvPicPr>
          <p:nvPr/>
        </p:nvPicPr>
        <p:blipFill>
          <a:blip r:embed="rId2" cstate="print">
            <a:lum bright="14000" contrast="-14000"/>
          </a:blip>
          <a:srcRect/>
          <a:stretch>
            <a:fillRect/>
          </a:stretch>
        </p:blipFill>
        <p:spPr bwMode="auto">
          <a:xfrm>
            <a:off x="9022" y="616108"/>
            <a:ext cx="1490948" cy="1346042"/>
          </a:xfrm>
          <a:prstGeom prst="rect">
            <a:avLst/>
          </a:prstGeom>
          <a:noFill/>
          <a:ln w="9525">
            <a:noFill/>
            <a:miter lim="800000"/>
            <a:headEnd/>
            <a:tailEnd/>
          </a:ln>
        </p:spPr>
      </p:pic>
    </p:spTree>
    <p:extLst>
      <p:ext uri="{BB962C8B-B14F-4D97-AF65-F5344CB8AC3E}">
        <p14:creationId xmlns:p14="http://schemas.microsoft.com/office/powerpoint/2010/main" xmlns="" val="3810692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sz="4000" b="1" dirty="0" smtClean="0">
                <a:latin typeface="Cambria" panose="02040503050406030204" pitchFamily="18" charset="0"/>
              </a:rPr>
              <a:t>Depresja osób starszych </a:t>
            </a:r>
            <a:br>
              <a:rPr lang="pl-PL" sz="4000" b="1" dirty="0" smtClean="0">
                <a:latin typeface="Cambria" panose="02040503050406030204" pitchFamily="18" charset="0"/>
              </a:rPr>
            </a:br>
            <a:r>
              <a:rPr lang="pl-PL" sz="4000" b="1" dirty="0" smtClean="0">
                <a:latin typeface="Cambria" panose="02040503050406030204" pitchFamily="18" charset="0"/>
              </a:rPr>
              <a:t>			– na co zwrócić uwagę?</a:t>
            </a:r>
            <a:endParaRPr lang="pl-PL" sz="4000" b="1" dirty="0">
              <a:latin typeface="Cambria" panose="02040503050406030204" pitchFamily="18" charset="0"/>
            </a:endParaRPr>
          </a:p>
        </p:txBody>
      </p:sp>
      <p:sp>
        <p:nvSpPr>
          <p:cNvPr id="3" name="Symbol zastępczy zawartości 2"/>
          <p:cNvSpPr>
            <a:spLocks noGrp="1"/>
          </p:cNvSpPr>
          <p:nvPr>
            <p:ph idx="1"/>
          </p:nvPr>
        </p:nvSpPr>
        <p:spPr>
          <a:xfrm>
            <a:off x="680321" y="2336872"/>
            <a:ext cx="10940180" cy="4268643"/>
          </a:xfrm>
        </p:spPr>
        <p:txBody>
          <a:bodyPr>
            <a:normAutofit fontScale="92500"/>
          </a:bodyPr>
          <a:lstStyle/>
          <a:p>
            <a:pPr marL="361950" indent="-361950">
              <a:buFont typeface="Wingdings" panose="05000000000000000000" pitchFamily="2" charset="2"/>
              <a:buChar char="Ø"/>
            </a:pPr>
            <a:r>
              <a:rPr lang="pl-PL" dirty="0" smtClean="0">
                <a:solidFill>
                  <a:schemeClr val="bg1"/>
                </a:solidFill>
                <a:latin typeface="Cambria" panose="02040503050406030204" pitchFamily="18" charset="0"/>
              </a:rPr>
              <a:t>samotność;</a:t>
            </a:r>
          </a:p>
          <a:p>
            <a:pPr marL="361950" indent="-361950">
              <a:buFont typeface="Wingdings" panose="05000000000000000000" pitchFamily="2" charset="2"/>
              <a:buChar char="Ø"/>
            </a:pPr>
            <a:r>
              <a:rPr lang="pl-PL" dirty="0" smtClean="0">
                <a:solidFill>
                  <a:schemeClr val="bg1"/>
                </a:solidFill>
                <a:latin typeface="Cambria" panose="02040503050406030204" pitchFamily="18" charset="0"/>
              </a:rPr>
              <a:t>utrata osób bliskich;</a:t>
            </a:r>
          </a:p>
          <a:p>
            <a:pPr marL="361950" indent="-361950">
              <a:buFont typeface="Wingdings" panose="05000000000000000000" pitchFamily="2" charset="2"/>
              <a:buChar char="Ø"/>
            </a:pPr>
            <a:r>
              <a:rPr lang="pl-PL" dirty="0" smtClean="0">
                <a:solidFill>
                  <a:schemeClr val="bg1"/>
                </a:solidFill>
                <a:latin typeface="Cambria" panose="02040503050406030204" pitchFamily="18" charset="0"/>
              </a:rPr>
              <a:t>przejście na emeryturę;</a:t>
            </a:r>
          </a:p>
          <a:p>
            <a:pPr marL="361950" indent="-361950">
              <a:spcBef>
                <a:spcPts val="600"/>
              </a:spcBef>
              <a:buFont typeface="Wingdings" panose="05000000000000000000" pitchFamily="2" charset="2"/>
              <a:buChar char="Ø"/>
            </a:pPr>
            <a:r>
              <a:rPr lang="pl-PL" dirty="0" smtClean="0">
                <a:solidFill>
                  <a:schemeClr val="bg1"/>
                </a:solidFill>
                <a:latin typeface="Cambria" panose="02040503050406030204" pitchFamily="18" charset="0"/>
              </a:rPr>
              <a:t>poczucie izolacji, wyobcowania, wewnętrznej pustki, utrata poczucia przydatności;</a:t>
            </a:r>
          </a:p>
          <a:p>
            <a:pPr marL="361950" indent="-361950">
              <a:spcBef>
                <a:spcPts val="600"/>
              </a:spcBef>
              <a:buFont typeface="Wingdings" panose="05000000000000000000" pitchFamily="2" charset="2"/>
              <a:buChar char="Ø"/>
            </a:pPr>
            <a:r>
              <a:rPr lang="pl-PL" dirty="0" smtClean="0">
                <a:solidFill>
                  <a:schemeClr val="bg1"/>
                </a:solidFill>
                <a:latin typeface="Cambria" panose="02040503050406030204" pitchFamily="18" charset="0"/>
              </a:rPr>
              <a:t>pogorszenie stanu psychofizycznego, nasilenie problemów  zdrowotnych i występowanie innych chorób somatycznych;</a:t>
            </a:r>
          </a:p>
          <a:p>
            <a:pPr marL="361950" indent="-361950">
              <a:spcBef>
                <a:spcPts val="600"/>
              </a:spcBef>
              <a:buFont typeface="Wingdings" panose="05000000000000000000" pitchFamily="2" charset="2"/>
              <a:buChar char="Ø"/>
            </a:pPr>
            <a:r>
              <a:rPr lang="pl-PL" dirty="0" smtClean="0">
                <a:solidFill>
                  <a:schemeClr val="bg1"/>
                </a:solidFill>
                <a:latin typeface="Cambria" panose="02040503050406030204" pitchFamily="18" charset="0"/>
              </a:rPr>
              <a:t>znaczne osłabienie fizyczne i motoryczne, a tym samym utrata</a:t>
            </a:r>
            <a:r>
              <a:rPr lang="pl-PL" dirty="0">
                <a:solidFill>
                  <a:schemeClr val="bg1"/>
                </a:solidFill>
                <a:latin typeface="Cambria" panose="02040503050406030204" pitchFamily="18" charset="0"/>
              </a:rPr>
              <a:t> </a:t>
            </a:r>
            <a:r>
              <a:rPr lang="pl-PL" dirty="0" smtClean="0">
                <a:solidFill>
                  <a:schemeClr val="bg1"/>
                </a:solidFill>
                <a:latin typeface="Cambria" panose="02040503050406030204" pitchFamily="18" charset="0"/>
              </a:rPr>
              <a:t>niezależności, nieporadność;</a:t>
            </a:r>
          </a:p>
          <a:p>
            <a:pPr marL="361950" indent="-361950">
              <a:spcBef>
                <a:spcPts val="600"/>
              </a:spcBef>
              <a:buFont typeface="Wingdings" panose="05000000000000000000" pitchFamily="2" charset="2"/>
              <a:buChar char="Ø"/>
            </a:pPr>
            <a:r>
              <a:rPr lang="pl-PL" dirty="0" smtClean="0">
                <a:solidFill>
                  <a:schemeClr val="bg1"/>
                </a:solidFill>
                <a:latin typeface="Cambria" panose="02040503050406030204" pitchFamily="18" charset="0"/>
              </a:rPr>
              <a:t>poczucie bezsensowności życia i brak jego celu;</a:t>
            </a:r>
          </a:p>
          <a:p>
            <a:pPr marL="361950" indent="-361950">
              <a:buFont typeface="Wingdings" panose="05000000000000000000" pitchFamily="2" charset="2"/>
              <a:buChar char="Ø"/>
            </a:pPr>
            <a:r>
              <a:rPr lang="pl-PL" dirty="0" smtClean="0">
                <a:solidFill>
                  <a:schemeClr val="bg1"/>
                </a:solidFill>
                <a:latin typeface="Cambria" panose="02040503050406030204" pitchFamily="18" charset="0"/>
              </a:rPr>
              <a:t>wpływ farmaceutyków;</a:t>
            </a:r>
          </a:p>
          <a:p>
            <a:pPr marL="361950" indent="-361950">
              <a:buFont typeface="Wingdings" panose="05000000000000000000" pitchFamily="2" charset="2"/>
              <a:buChar char="Ø"/>
            </a:pPr>
            <a:r>
              <a:rPr lang="pl-PL" dirty="0" smtClean="0">
                <a:solidFill>
                  <a:schemeClr val="bg1"/>
                </a:solidFill>
                <a:latin typeface="Cambria" panose="02040503050406030204" pitchFamily="18" charset="0"/>
              </a:rPr>
              <a:t>pogorszenie sytuacji finansowej.</a:t>
            </a:r>
          </a:p>
          <a:p>
            <a:pPr>
              <a:buFont typeface="Wingdings" panose="05000000000000000000" pitchFamily="2" charset="2"/>
              <a:buChar char="Ø"/>
            </a:pPr>
            <a:endParaRPr lang="pl-PL" dirty="0" smtClean="0">
              <a:solidFill>
                <a:schemeClr val="bg1"/>
              </a:solidFill>
              <a:latin typeface="Cambria" panose="02040503050406030204" pitchFamily="18" charset="0"/>
            </a:endParaRPr>
          </a:p>
          <a:p>
            <a:pPr>
              <a:buFont typeface="Wingdings" panose="05000000000000000000" pitchFamily="2" charset="2"/>
              <a:buChar char="Ø"/>
            </a:pPr>
            <a:endParaRPr lang="pl-PL" dirty="0" smtClean="0">
              <a:solidFill>
                <a:schemeClr val="bg1"/>
              </a:solidFill>
              <a:latin typeface="Cambria" panose="02040503050406030204" pitchFamily="18" charset="0"/>
            </a:endParaRPr>
          </a:p>
          <a:p>
            <a:pPr>
              <a:buFont typeface="Wingdings" panose="05000000000000000000" pitchFamily="2" charset="2"/>
              <a:buChar char="Ø"/>
            </a:pPr>
            <a:endParaRPr lang="pl-PL" dirty="0">
              <a:solidFill>
                <a:schemeClr val="bg1"/>
              </a:solidFill>
              <a:latin typeface="Cambria" panose="02040503050406030204" pitchFamily="18" charset="0"/>
            </a:endParaRPr>
          </a:p>
        </p:txBody>
      </p:sp>
      <p:pic>
        <p:nvPicPr>
          <p:cNvPr id="4" name="Obraz 2" descr="blacha-mazowsze"/>
          <p:cNvPicPr>
            <a:picLocks noChangeAspect="1" noChangeArrowheads="1"/>
          </p:cNvPicPr>
          <p:nvPr/>
        </p:nvPicPr>
        <p:blipFill>
          <a:blip r:embed="rId2" cstate="print">
            <a:lum bright="14000" contrast="-14000"/>
          </a:blip>
          <a:srcRect/>
          <a:stretch>
            <a:fillRect/>
          </a:stretch>
        </p:blipFill>
        <p:spPr bwMode="auto">
          <a:xfrm>
            <a:off x="10301" y="616108"/>
            <a:ext cx="1490948" cy="1346042"/>
          </a:xfrm>
          <a:prstGeom prst="rect">
            <a:avLst/>
          </a:prstGeom>
          <a:noFill/>
          <a:ln w="9525">
            <a:noFill/>
            <a:miter lim="800000"/>
            <a:headEnd/>
            <a:tailEnd/>
          </a:ln>
        </p:spPr>
      </p:pic>
    </p:spTree>
    <p:extLst>
      <p:ext uri="{BB962C8B-B14F-4D97-AF65-F5344CB8AC3E}">
        <p14:creationId xmlns:p14="http://schemas.microsoft.com/office/powerpoint/2010/main" xmlns="" val="4237663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sz="4000" b="1" dirty="0" smtClean="0">
                <a:latin typeface="Cambria" panose="02040503050406030204" pitchFamily="18" charset="0"/>
              </a:rPr>
              <a:t>Najczęstsze objawy depresji </a:t>
            </a:r>
            <a:br>
              <a:rPr lang="pl-PL" sz="4000" b="1" dirty="0" smtClean="0">
                <a:latin typeface="Cambria" panose="02040503050406030204" pitchFamily="18" charset="0"/>
              </a:rPr>
            </a:br>
            <a:r>
              <a:rPr lang="pl-PL" sz="4000" b="1" dirty="0" smtClean="0">
                <a:latin typeface="Cambria" panose="02040503050406030204" pitchFamily="18" charset="0"/>
              </a:rPr>
              <a:t>u osób powyżej 65 roku życia</a:t>
            </a:r>
            <a:endParaRPr lang="pl-PL" sz="4000" b="1" dirty="0">
              <a:latin typeface="Cambria" panose="02040503050406030204" pitchFamily="18" charset="0"/>
            </a:endParaRPr>
          </a:p>
        </p:txBody>
      </p:sp>
      <p:sp>
        <p:nvSpPr>
          <p:cNvPr id="3" name="Symbol zastępczy zawartości 2"/>
          <p:cNvSpPr>
            <a:spLocks noGrp="1"/>
          </p:cNvSpPr>
          <p:nvPr>
            <p:ph idx="1"/>
          </p:nvPr>
        </p:nvSpPr>
        <p:spPr>
          <a:xfrm>
            <a:off x="423080" y="2515288"/>
            <a:ext cx="11354938" cy="3599316"/>
          </a:xfrm>
        </p:spPr>
        <p:txBody>
          <a:bodyPr>
            <a:normAutofit fontScale="92500" lnSpcReduction="20000"/>
          </a:bodyPr>
          <a:lstStyle/>
          <a:p>
            <a:pPr>
              <a:buFont typeface="Wingdings" panose="05000000000000000000" pitchFamily="2" charset="2"/>
              <a:buChar char="Ø"/>
            </a:pPr>
            <a:r>
              <a:rPr lang="pl-PL" dirty="0">
                <a:solidFill>
                  <a:schemeClr val="bg1"/>
                </a:solidFill>
                <a:latin typeface="Cambria" panose="02040503050406030204" pitchFamily="18" charset="0"/>
              </a:rPr>
              <a:t> </a:t>
            </a:r>
            <a:r>
              <a:rPr lang="pl-PL" dirty="0" smtClean="0">
                <a:solidFill>
                  <a:schemeClr val="bg1"/>
                </a:solidFill>
                <a:latin typeface="Cambria" panose="02040503050406030204" pitchFamily="18" charset="0"/>
              </a:rPr>
              <a:t>zaburzenia nastroju (smutek, przygnębienie, niepokój, lęk, drażliwość, narzekanie);</a:t>
            </a:r>
          </a:p>
          <a:p>
            <a:pPr>
              <a:buFont typeface="Wingdings" panose="05000000000000000000" pitchFamily="2" charset="2"/>
              <a:buChar char="Ø"/>
            </a:pPr>
            <a:r>
              <a:rPr lang="pl-PL" dirty="0">
                <a:solidFill>
                  <a:schemeClr val="bg1"/>
                </a:solidFill>
                <a:latin typeface="Cambria" panose="02040503050406030204" pitchFamily="18" charset="0"/>
              </a:rPr>
              <a:t> </a:t>
            </a:r>
            <a:r>
              <a:rPr lang="pl-PL" dirty="0" smtClean="0">
                <a:solidFill>
                  <a:schemeClr val="bg1"/>
                </a:solidFill>
                <a:latin typeface="Cambria" panose="02040503050406030204" pitchFamily="18" charset="0"/>
              </a:rPr>
              <a:t>zaburzenia rytmu snu (nadmierna senność lub bezsenność, wczesne budzenie się);</a:t>
            </a:r>
          </a:p>
          <a:p>
            <a:pPr>
              <a:buFont typeface="Wingdings" panose="05000000000000000000" pitchFamily="2" charset="2"/>
              <a:buChar char="Ø"/>
            </a:pPr>
            <a:r>
              <a:rPr lang="pl-PL" dirty="0">
                <a:solidFill>
                  <a:schemeClr val="bg1"/>
                </a:solidFill>
                <a:latin typeface="Cambria" panose="02040503050406030204" pitchFamily="18" charset="0"/>
              </a:rPr>
              <a:t> </a:t>
            </a:r>
            <a:r>
              <a:rPr lang="pl-PL" dirty="0" smtClean="0">
                <a:solidFill>
                  <a:schemeClr val="bg1"/>
                </a:solidFill>
                <a:latin typeface="Cambria" panose="02040503050406030204" pitchFamily="18" charset="0"/>
              </a:rPr>
              <a:t>nadmierna ruchliwość lub nieadekwatne pobudzenie;</a:t>
            </a:r>
          </a:p>
          <a:p>
            <a:pPr>
              <a:buFont typeface="Wingdings" panose="05000000000000000000" pitchFamily="2" charset="2"/>
              <a:buChar char="Ø"/>
            </a:pPr>
            <a:r>
              <a:rPr lang="pl-PL" dirty="0">
                <a:solidFill>
                  <a:schemeClr val="bg1"/>
                </a:solidFill>
                <a:latin typeface="Cambria" panose="02040503050406030204" pitchFamily="18" charset="0"/>
              </a:rPr>
              <a:t> </a:t>
            </a:r>
            <a:r>
              <a:rPr lang="pl-PL" dirty="0" smtClean="0">
                <a:solidFill>
                  <a:schemeClr val="bg1"/>
                </a:solidFill>
                <a:latin typeface="Cambria" panose="02040503050406030204" pitchFamily="18" charset="0"/>
              </a:rPr>
              <a:t>większa męczliwość, brak energii, osłabienie;</a:t>
            </a:r>
          </a:p>
          <a:p>
            <a:pPr>
              <a:buFont typeface="Wingdings" panose="05000000000000000000" pitchFamily="2" charset="2"/>
              <a:buChar char="Ø"/>
            </a:pPr>
            <a:r>
              <a:rPr lang="pl-PL" dirty="0">
                <a:solidFill>
                  <a:schemeClr val="bg1"/>
                </a:solidFill>
                <a:latin typeface="Cambria" panose="02040503050406030204" pitchFamily="18" charset="0"/>
              </a:rPr>
              <a:t> </a:t>
            </a:r>
            <a:r>
              <a:rPr lang="pl-PL" dirty="0" smtClean="0">
                <a:solidFill>
                  <a:schemeClr val="bg1"/>
                </a:solidFill>
                <a:latin typeface="Cambria" panose="02040503050406030204" pitchFamily="18" charset="0"/>
              </a:rPr>
              <a:t>apatia, ciągła niechęć do jakiejkolwiek aktywności;</a:t>
            </a:r>
          </a:p>
          <a:p>
            <a:pPr>
              <a:buFont typeface="Wingdings" panose="05000000000000000000" pitchFamily="2" charset="2"/>
              <a:buChar char="Ø"/>
            </a:pPr>
            <a:r>
              <a:rPr lang="pl-PL" dirty="0">
                <a:solidFill>
                  <a:schemeClr val="bg1"/>
                </a:solidFill>
                <a:latin typeface="Cambria" panose="02040503050406030204" pitchFamily="18" charset="0"/>
              </a:rPr>
              <a:t> </a:t>
            </a:r>
            <a:r>
              <a:rPr lang="pl-PL" dirty="0" smtClean="0">
                <a:solidFill>
                  <a:schemeClr val="bg1"/>
                </a:solidFill>
                <a:latin typeface="Cambria" panose="02040503050406030204" pitchFamily="18" charset="0"/>
              </a:rPr>
              <a:t>brak apetytu, spadek wagi;</a:t>
            </a:r>
          </a:p>
          <a:p>
            <a:pPr>
              <a:buFont typeface="Wingdings" panose="05000000000000000000" pitchFamily="2" charset="2"/>
              <a:buChar char="Ø"/>
            </a:pPr>
            <a:r>
              <a:rPr lang="pl-PL" dirty="0">
                <a:solidFill>
                  <a:schemeClr val="bg1"/>
                </a:solidFill>
                <a:latin typeface="Cambria" panose="02040503050406030204" pitchFamily="18" charset="0"/>
              </a:rPr>
              <a:t> </a:t>
            </a:r>
            <a:r>
              <a:rPr lang="pl-PL" dirty="0" smtClean="0">
                <a:solidFill>
                  <a:schemeClr val="bg1"/>
                </a:solidFill>
                <a:latin typeface="Cambria" panose="02040503050406030204" pitchFamily="18" charset="0"/>
              </a:rPr>
              <a:t>znaczny spadek sprawności funkcji poznawczych (np. kłopoty z pamięcią);</a:t>
            </a:r>
          </a:p>
          <a:p>
            <a:pPr>
              <a:buFont typeface="Wingdings" panose="05000000000000000000" pitchFamily="2" charset="2"/>
              <a:buChar char="Ø"/>
            </a:pPr>
            <a:r>
              <a:rPr lang="pl-PL" dirty="0">
                <a:solidFill>
                  <a:schemeClr val="bg1"/>
                </a:solidFill>
                <a:latin typeface="Cambria" panose="02040503050406030204" pitchFamily="18" charset="0"/>
              </a:rPr>
              <a:t> </a:t>
            </a:r>
            <a:r>
              <a:rPr lang="pl-PL" dirty="0" smtClean="0">
                <a:solidFill>
                  <a:schemeClr val="bg1"/>
                </a:solidFill>
                <a:latin typeface="Cambria" panose="02040503050406030204" pitchFamily="18" charset="0"/>
              </a:rPr>
              <a:t>skargi na uporczywy ból;</a:t>
            </a:r>
          </a:p>
          <a:p>
            <a:pPr>
              <a:buFont typeface="Wingdings" panose="05000000000000000000" pitchFamily="2" charset="2"/>
              <a:buChar char="Ø"/>
            </a:pPr>
            <a:r>
              <a:rPr lang="pl-PL" dirty="0">
                <a:solidFill>
                  <a:schemeClr val="bg1"/>
                </a:solidFill>
                <a:latin typeface="Cambria" panose="02040503050406030204" pitchFamily="18" charset="0"/>
              </a:rPr>
              <a:t> </a:t>
            </a:r>
            <a:r>
              <a:rPr lang="pl-PL" dirty="0" smtClean="0">
                <a:solidFill>
                  <a:schemeClr val="bg1"/>
                </a:solidFill>
                <a:latin typeface="Cambria" panose="02040503050406030204" pitchFamily="18" charset="0"/>
              </a:rPr>
              <a:t>zaprzestanie dbania o higienę;</a:t>
            </a:r>
          </a:p>
          <a:p>
            <a:pPr>
              <a:buFont typeface="Wingdings" panose="05000000000000000000" pitchFamily="2" charset="2"/>
              <a:buChar char="Ø"/>
            </a:pPr>
            <a:r>
              <a:rPr lang="pl-PL" dirty="0">
                <a:solidFill>
                  <a:schemeClr val="bg1"/>
                </a:solidFill>
                <a:latin typeface="Cambria" panose="02040503050406030204" pitchFamily="18" charset="0"/>
              </a:rPr>
              <a:t> </a:t>
            </a:r>
            <a:r>
              <a:rPr lang="pl-PL" dirty="0" smtClean="0">
                <a:solidFill>
                  <a:schemeClr val="bg1"/>
                </a:solidFill>
                <a:latin typeface="Cambria" panose="02040503050406030204" pitchFamily="18" charset="0"/>
              </a:rPr>
              <a:t>trudności interpersonalne.</a:t>
            </a:r>
          </a:p>
        </p:txBody>
      </p:sp>
      <p:pic>
        <p:nvPicPr>
          <p:cNvPr id="4" name="Obraz 2" descr="blacha-mazowsze"/>
          <p:cNvPicPr>
            <a:picLocks noChangeAspect="1" noChangeArrowheads="1"/>
          </p:cNvPicPr>
          <p:nvPr/>
        </p:nvPicPr>
        <p:blipFill>
          <a:blip r:embed="rId2" cstate="print">
            <a:lum bright="14000" contrast="-14000"/>
          </a:blip>
          <a:srcRect/>
          <a:stretch>
            <a:fillRect/>
          </a:stretch>
        </p:blipFill>
        <p:spPr bwMode="auto">
          <a:xfrm>
            <a:off x="9022" y="616107"/>
            <a:ext cx="1512050" cy="1365093"/>
          </a:xfrm>
          <a:prstGeom prst="rect">
            <a:avLst/>
          </a:prstGeom>
          <a:noFill/>
          <a:ln w="9525">
            <a:noFill/>
            <a:miter lim="800000"/>
            <a:headEnd/>
            <a:tailEnd/>
          </a:ln>
        </p:spPr>
      </p:pic>
    </p:spTree>
    <p:extLst>
      <p:ext uri="{BB962C8B-B14F-4D97-AF65-F5344CB8AC3E}">
        <p14:creationId xmlns:p14="http://schemas.microsoft.com/office/powerpoint/2010/main" xmlns="" val="4205882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sz="4000" b="1" dirty="0" smtClean="0">
                <a:latin typeface="Cambria" panose="02040503050406030204" pitchFamily="18" charset="0"/>
              </a:rPr>
              <a:t>Jak rozpoznać seniora </a:t>
            </a:r>
            <a:br>
              <a:rPr lang="pl-PL" sz="4000" b="1" dirty="0" smtClean="0">
                <a:latin typeface="Cambria" panose="02040503050406030204" pitchFamily="18" charset="0"/>
              </a:rPr>
            </a:br>
            <a:r>
              <a:rPr lang="pl-PL" sz="4000" b="1" dirty="0" smtClean="0">
                <a:latin typeface="Cambria" panose="02040503050406030204" pitchFamily="18" charset="0"/>
              </a:rPr>
              <a:t>potrzebującego pomocy?</a:t>
            </a:r>
            <a:endParaRPr lang="pl-PL" sz="4000" b="1" dirty="0">
              <a:latin typeface="Cambria" panose="02040503050406030204" pitchFamily="18" charset="0"/>
            </a:endParaRPr>
          </a:p>
        </p:txBody>
      </p:sp>
      <p:sp>
        <p:nvSpPr>
          <p:cNvPr id="3" name="Symbol zastępczy zawartości 2"/>
          <p:cNvSpPr>
            <a:spLocks noGrp="1"/>
          </p:cNvSpPr>
          <p:nvPr>
            <p:ph idx="1"/>
          </p:nvPr>
        </p:nvSpPr>
        <p:spPr>
          <a:xfrm>
            <a:off x="765980" y="2496238"/>
            <a:ext cx="9835346" cy="3599316"/>
          </a:xfrm>
        </p:spPr>
        <p:txBody>
          <a:bodyPr>
            <a:normAutofit/>
          </a:bodyPr>
          <a:lstStyle/>
          <a:p>
            <a:pPr>
              <a:buNone/>
            </a:pPr>
            <a:r>
              <a:rPr lang="pl-PL" b="1" dirty="0">
                <a:solidFill>
                  <a:schemeClr val="bg1"/>
                </a:solidFill>
                <a:latin typeface="Cambria" panose="02040503050406030204" pitchFamily="18" charset="0"/>
              </a:rPr>
              <a:t>Z</a:t>
            </a:r>
            <a:r>
              <a:rPr lang="pl-PL" b="1" dirty="0" smtClean="0">
                <a:solidFill>
                  <a:schemeClr val="bg1"/>
                </a:solidFill>
                <a:latin typeface="Cambria" panose="02040503050406030204" pitchFamily="18" charset="0"/>
              </a:rPr>
              <a:t>wróć uwagę na:</a:t>
            </a:r>
          </a:p>
          <a:p>
            <a:pPr marL="714375">
              <a:buFont typeface="Wingdings" pitchFamily="2" charset="2"/>
              <a:buChar char="Ø"/>
            </a:pPr>
            <a:r>
              <a:rPr lang="pl-PL" dirty="0" smtClean="0">
                <a:solidFill>
                  <a:schemeClr val="bg1"/>
                </a:solidFill>
                <a:latin typeface="Cambria" panose="02040503050406030204" pitchFamily="18" charset="0"/>
              </a:rPr>
              <a:t> ubranie starszej osoby:</a:t>
            </a:r>
          </a:p>
          <a:p>
            <a:pPr marL="1257300" lvl="1"/>
            <a:r>
              <a:rPr lang="pl-PL" dirty="0" smtClean="0">
                <a:solidFill>
                  <a:schemeClr val="bg1"/>
                </a:solidFill>
                <a:latin typeface="Cambria" panose="02040503050406030204" pitchFamily="18" charset="0"/>
              </a:rPr>
              <a:t>niedostosowane do pory roku lub dnia (zimowa czapka latem, brak kurtki</a:t>
            </a:r>
            <a:br>
              <a:rPr lang="pl-PL" dirty="0" smtClean="0">
                <a:solidFill>
                  <a:schemeClr val="bg1"/>
                </a:solidFill>
                <a:latin typeface="Cambria" panose="02040503050406030204" pitchFamily="18" charset="0"/>
              </a:rPr>
            </a:br>
            <a:r>
              <a:rPr lang="pl-PL" dirty="0" smtClean="0">
                <a:solidFill>
                  <a:schemeClr val="bg1"/>
                </a:solidFill>
                <a:latin typeface="Cambria" panose="02040503050406030204" pitchFamily="18" charset="0"/>
              </a:rPr>
              <a:t>w chłodne dni, piżama),</a:t>
            </a:r>
          </a:p>
          <a:p>
            <a:pPr marL="1257300" lvl="1"/>
            <a:r>
              <a:rPr lang="pl-PL" dirty="0" smtClean="0">
                <a:solidFill>
                  <a:schemeClr val="bg1"/>
                </a:solidFill>
                <a:latin typeface="Cambria" panose="02040503050406030204" pitchFamily="18" charset="0"/>
              </a:rPr>
              <a:t>brak podstawowych elementów ubioru (często butów);</a:t>
            </a:r>
          </a:p>
          <a:p>
            <a:pPr marL="714375">
              <a:buFont typeface="Wingdings" panose="05000000000000000000" pitchFamily="2" charset="2"/>
              <a:buChar char="Ø"/>
            </a:pPr>
            <a:r>
              <a:rPr lang="pl-PL" dirty="0" smtClean="0">
                <a:solidFill>
                  <a:schemeClr val="bg1"/>
                </a:solidFill>
                <a:latin typeface="Cambria" panose="02040503050406030204" pitchFamily="18" charset="0"/>
              </a:rPr>
              <a:t> nielogiczne, nerwowe zachowania seniora;</a:t>
            </a:r>
          </a:p>
          <a:p>
            <a:pPr marL="714375">
              <a:buFont typeface="Wingdings" panose="05000000000000000000" pitchFamily="2" charset="2"/>
              <a:buChar char="Ø"/>
            </a:pPr>
            <a:r>
              <a:rPr lang="pl-PL" dirty="0" smtClean="0">
                <a:solidFill>
                  <a:schemeClr val="bg1"/>
                </a:solidFill>
                <a:latin typeface="Cambria" panose="02040503050406030204" pitchFamily="18" charset="0"/>
              </a:rPr>
              <a:t> wypowiedzi, pytania - nieadekwatne do czasu i miejsca;</a:t>
            </a:r>
          </a:p>
          <a:p>
            <a:pPr marL="714375">
              <a:buFont typeface="Wingdings" panose="05000000000000000000" pitchFamily="2" charset="2"/>
              <a:buChar char="Ø"/>
            </a:pPr>
            <a:r>
              <a:rPr lang="pl-PL" dirty="0" smtClean="0">
                <a:solidFill>
                  <a:schemeClr val="bg1"/>
                </a:solidFill>
                <a:latin typeface="Cambria" panose="02040503050406030204" pitchFamily="18" charset="0"/>
              </a:rPr>
              <a:t> osoby starsze, nieznane z widzenia, a przebywające dłuższy czas 	pod Twoim domem bez określonego celu.</a:t>
            </a:r>
          </a:p>
        </p:txBody>
      </p:sp>
      <p:pic>
        <p:nvPicPr>
          <p:cNvPr id="4" name="Obraz 2" descr="blacha-mazowsze"/>
          <p:cNvPicPr>
            <a:picLocks noChangeAspect="1" noChangeArrowheads="1"/>
          </p:cNvPicPr>
          <p:nvPr/>
        </p:nvPicPr>
        <p:blipFill>
          <a:blip r:embed="rId2" cstate="print">
            <a:lum bright="14000" contrast="-14000"/>
          </a:blip>
          <a:srcRect/>
          <a:stretch>
            <a:fillRect/>
          </a:stretch>
        </p:blipFill>
        <p:spPr bwMode="auto">
          <a:xfrm>
            <a:off x="9022" y="616107"/>
            <a:ext cx="1512050" cy="1365093"/>
          </a:xfrm>
          <a:prstGeom prst="rect">
            <a:avLst/>
          </a:prstGeom>
          <a:noFill/>
          <a:ln w="9525">
            <a:noFill/>
            <a:miter lim="800000"/>
            <a:headEnd/>
            <a:tailEnd/>
          </a:ln>
        </p:spPr>
      </p:pic>
    </p:spTree>
    <p:extLst>
      <p:ext uri="{BB962C8B-B14F-4D97-AF65-F5344CB8AC3E}">
        <p14:creationId xmlns:p14="http://schemas.microsoft.com/office/powerpoint/2010/main" xmlns="" val="42058829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sz="4000" b="1" dirty="0" smtClean="0">
                <a:latin typeface="Cambria" panose="02040503050406030204" pitchFamily="18" charset="0"/>
              </a:rPr>
              <a:t>Jak najlepiej chronić seniora?</a:t>
            </a:r>
            <a:endParaRPr lang="pl-PL" sz="4000" b="1" dirty="0">
              <a:latin typeface="Cambria" panose="02040503050406030204" pitchFamily="18" charset="0"/>
            </a:endParaRPr>
          </a:p>
        </p:txBody>
      </p:sp>
      <p:sp>
        <p:nvSpPr>
          <p:cNvPr id="3" name="Symbol zastępczy zawartości 2"/>
          <p:cNvSpPr>
            <a:spLocks noGrp="1"/>
          </p:cNvSpPr>
          <p:nvPr>
            <p:ph idx="1"/>
          </p:nvPr>
        </p:nvSpPr>
        <p:spPr>
          <a:xfrm>
            <a:off x="308779" y="2181225"/>
            <a:ext cx="11330771" cy="4562475"/>
          </a:xfrm>
        </p:spPr>
        <p:txBody>
          <a:bodyPr>
            <a:normAutofit fontScale="70000" lnSpcReduction="20000"/>
          </a:bodyPr>
          <a:lstStyle/>
          <a:p>
            <a:pPr marL="266700" indent="-266700">
              <a:lnSpc>
                <a:spcPct val="120000"/>
              </a:lnSpc>
              <a:buFont typeface="Wingdings" pitchFamily="2" charset="2"/>
              <a:buChar char="ü"/>
            </a:pPr>
            <a:r>
              <a:rPr lang="pl-PL" dirty="0" smtClean="0">
                <a:solidFill>
                  <a:schemeClr val="bg1"/>
                </a:solidFill>
                <a:latin typeface="Cambria" pitchFamily="18" charset="0"/>
                <a:ea typeface="Cambria" pitchFamily="18" charset="0"/>
              </a:rPr>
              <a:t>Regularnie, najlepiej codziennie, kontaktuj się z osobą starszą mieszkającą samodzielnie;</a:t>
            </a:r>
          </a:p>
          <a:p>
            <a:pPr marL="266700" indent="-266700">
              <a:lnSpc>
                <a:spcPct val="120000"/>
              </a:lnSpc>
              <a:buFont typeface="Wingdings" pitchFamily="2" charset="2"/>
              <a:buChar char="ü"/>
            </a:pPr>
            <a:r>
              <a:rPr lang="pl-PL" dirty="0" smtClean="0">
                <a:solidFill>
                  <a:schemeClr val="bg1"/>
                </a:solidFill>
                <a:latin typeface="Cambria" pitchFamily="18" charset="0"/>
                <a:ea typeface="Cambria" pitchFamily="18" charset="0"/>
              </a:rPr>
              <a:t>Dopilnuj, by senior regularnie przyjmował niezbędne lekarstwa;</a:t>
            </a:r>
          </a:p>
          <a:p>
            <a:pPr marL="266700" indent="-266700">
              <a:lnSpc>
                <a:spcPct val="120000"/>
              </a:lnSpc>
              <a:buFont typeface="Wingdings" pitchFamily="2" charset="2"/>
              <a:buChar char="ü"/>
            </a:pPr>
            <a:r>
              <a:rPr lang="pl-PL" dirty="0" smtClean="0">
                <a:solidFill>
                  <a:schemeClr val="bg1"/>
                </a:solidFill>
                <a:latin typeface="Cambria" pitchFamily="18" charset="0"/>
                <a:ea typeface="Cambria" pitchFamily="18" charset="0"/>
              </a:rPr>
              <a:t>Staraj się na bieżąco monitorować sprawność funkcji poznawczych seniora – obserwuj, jak się porusza, orientuje w terenie i komunikuje;</a:t>
            </a:r>
          </a:p>
          <a:p>
            <a:pPr marL="266700" indent="-266700">
              <a:lnSpc>
                <a:spcPct val="120000"/>
              </a:lnSpc>
              <a:buFont typeface="Wingdings" pitchFamily="2" charset="2"/>
              <a:buChar char="ü"/>
            </a:pPr>
            <a:r>
              <a:rPr lang="pl-PL" dirty="0" smtClean="0">
                <a:solidFill>
                  <a:schemeClr val="bg1"/>
                </a:solidFill>
                <a:latin typeface="Cambria" pitchFamily="18" charset="0"/>
                <a:ea typeface="Cambria" pitchFamily="18" charset="0"/>
              </a:rPr>
              <a:t>Pamiętaj, w co zwykle ubiera się senior oraz którą drogą przeważnie chodzi do często odwiedzanych miejsc (np. do sklepu, na spacer, do kościoła, do rodziny czy znajomych);</a:t>
            </a:r>
          </a:p>
          <a:p>
            <a:pPr marL="266700" indent="-266700">
              <a:lnSpc>
                <a:spcPct val="120000"/>
              </a:lnSpc>
              <a:buFont typeface="Wingdings" pitchFamily="2" charset="2"/>
              <a:buChar char="ü"/>
            </a:pPr>
            <a:r>
              <a:rPr lang="pl-PL" dirty="0" smtClean="0">
                <a:solidFill>
                  <a:schemeClr val="bg1"/>
                </a:solidFill>
                <a:latin typeface="Cambria" pitchFamily="18" charset="0"/>
                <a:ea typeface="Cambria" pitchFamily="18" charset="0"/>
              </a:rPr>
              <a:t>Zrób aktualne zdjęcie osoby starszej – to w razie potrzeby bardzo pomoże Policji i ratownikom;</a:t>
            </a:r>
          </a:p>
          <a:p>
            <a:pPr marL="266700" indent="-266700">
              <a:lnSpc>
                <a:spcPct val="120000"/>
              </a:lnSpc>
              <a:buFont typeface="Wingdings" pitchFamily="2" charset="2"/>
              <a:buChar char="ü"/>
            </a:pPr>
            <a:r>
              <a:rPr lang="pl-PL" dirty="0" smtClean="0">
                <a:solidFill>
                  <a:schemeClr val="bg1"/>
                </a:solidFill>
                <a:latin typeface="Cambria" pitchFamily="18" charset="0"/>
                <a:ea typeface="Cambria" pitchFamily="18" charset="0"/>
              </a:rPr>
              <a:t>Na wewnętrznej stronie ubrania lub w kieszeniach umieść „wszywki” z danymi personalnymi oraz kontaktem do opiekunów seniora;</a:t>
            </a:r>
          </a:p>
          <a:p>
            <a:pPr marL="266700" indent="-266700">
              <a:lnSpc>
                <a:spcPct val="120000"/>
              </a:lnSpc>
              <a:buFont typeface="Wingdings" pitchFamily="2" charset="2"/>
              <a:buChar char="ü"/>
            </a:pPr>
            <a:r>
              <a:rPr lang="pl-PL" dirty="0" smtClean="0">
                <a:solidFill>
                  <a:schemeClr val="bg1"/>
                </a:solidFill>
                <a:latin typeface="Cambria" pitchFamily="18" charset="0"/>
                <a:ea typeface="Cambria" pitchFamily="18" charset="0"/>
              </a:rPr>
              <a:t>Wyposaż seniora w telefon komórkowy lub opaskę na rękę, z kluczowymi danymi personalnymi oraz kontaktem do opiekunów;</a:t>
            </a:r>
          </a:p>
          <a:p>
            <a:pPr marL="266700" indent="-266700">
              <a:lnSpc>
                <a:spcPct val="120000"/>
              </a:lnSpc>
              <a:buFont typeface="Wingdings" pitchFamily="2" charset="2"/>
              <a:buChar char="ü"/>
            </a:pPr>
            <a:r>
              <a:rPr lang="pl-PL" dirty="0" smtClean="0">
                <a:solidFill>
                  <a:schemeClr val="bg1"/>
                </a:solidFill>
                <a:latin typeface="Cambria" pitchFamily="18" charset="0"/>
                <a:ea typeface="Cambria" pitchFamily="18" charset="0"/>
              </a:rPr>
              <a:t>Do telefonu komórkowego seniora wpisz numer ICE (tam zadzwonią ratownicy w razie wypadku, dlatego powinien być to numer opiekuna, który będzie mógł szybko zareagować);</a:t>
            </a:r>
          </a:p>
          <a:p>
            <a:pPr>
              <a:lnSpc>
                <a:spcPct val="120000"/>
              </a:lnSpc>
              <a:buFont typeface="Wingdings" pitchFamily="2" charset="2"/>
              <a:buChar char="ü"/>
            </a:pPr>
            <a:endParaRPr lang="pl-PL" dirty="0" smtClean="0">
              <a:solidFill>
                <a:schemeClr val="bg1"/>
              </a:solidFill>
              <a:latin typeface="Cambria" pitchFamily="18" charset="0"/>
              <a:ea typeface="Cambria" pitchFamily="18" charset="0"/>
            </a:endParaRPr>
          </a:p>
        </p:txBody>
      </p:sp>
      <p:pic>
        <p:nvPicPr>
          <p:cNvPr id="4" name="Obraz 2" descr="blacha-mazowsze"/>
          <p:cNvPicPr>
            <a:picLocks noChangeAspect="1" noChangeArrowheads="1"/>
          </p:cNvPicPr>
          <p:nvPr/>
        </p:nvPicPr>
        <p:blipFill>
          <a:blip r:embed="rId2" cstate="print">
            <a:lum bright="14000" contrast="-14000"/>
          </a:blip>
          <a:srcRect/>
          <a:stretch>
            <a:fillRect/>
          </a:stretch>
        </p:blipFill>
        <p:spPr bwMode="auto">
          <a:xfrm>
            <a:off x="9022" y="616107"/>
            <a:ext cx="1512050" cy="1365093"/>
          </a:xfrm>
          <a:prstGeom prst="rect">
            <a:avLst/>
          </a:prstGeom>
          <a:noFill/>
          <a:ln w="9525">
            <a:noFill/>
            <a:miter lim="800000"/>
            <a:headEnd/>
            <a:tailEnd/>
          </a:ln>
        </p:spPr>
      </p:pic>
    </p:spTree>
    <p:extLst>
      <p:ext uri="{BB962C8B-B14F-4D97-AF65-F5344CB8AC3E}">
        <p14:creationId xmlns:p14="http://schemas.microsoft.com/office/powerpoint/2010/main" xmlns="" val="4205882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sz="4000" b="1" dirty="0" smtClean="0">
                <a:latin typeface="Cambria" panose="02040503050406030204" pitchFamily="18" charset="0"/>
              </a:rPr>
              <a:t>Jak najlepiej chronić seniora?</a:t>
            </a:r>
            <a:endParaRPr lang="pl-PL" sz="4000" b="1" dirty="0">
              <a:latin typeface="Cambria" panose="02040503050406030204" pitchFamily="18" charset="0"/>
            </a:endParaRPr>
          </a:p>
        </p:txBody>
      </p:sp>
      <p:pic>
        <p:nvPicPr>
          <p:cNvPr id="4" name="Obraz 2" descr="blacha-mazowsze"/>
          <p:cNvPicPr>
            <a:picLocks noChangeAspect="1" noChangeArrowheads="1"/>
          </p:cNvPicPr>
          <p:nvPr/>
        </p:nvPicPr>
        <p:blipFill>
          <a:blip r:embed="rId2" cstate="print">
            <a:lum bright="14000" contrast="-14000"/>
          </a:blip>
          <a:srcRect/>
          <a:stretch>
            <a:fillRect/>
          </a:stretch>
        </p:blipFill>
        <p:spPr bwMode="auto">
          <a:xfrm>
            <a:off x="9022" y="616107"/>
            <a:ext cx="1512050" cy="1365093"/>
          </a:xfrm>
          <a:prstGeom prst="rect">
            <a:avLst/>
          </a:prstGeom>
          <a:noFill/>
          <a:ln w="9525">
            <a:noFill/>
            <a:miter lim="800000"/>
            <a:headEnd/>
            <a:tailEnd/>
          </a:ln>
        </p:spPr>
      </p:pic>
      <p:sp>
        <p:nvSpPr>
          <p:cNvPr id="5" name="Symbol zastępczy zawartości 4"/>
          <p:cNvSpPr>
            <a:spLocks noGrp="1"/>
          </p:cNvSpPr>
          <p:nvPr>
            <p:ph idx="1"/>
          </p:nvPr>
        </p:nvSpPr>
        <p:spPr>
          <a:xfrm>
            <a:off x="1080371" y="2146373"/>
            <a:ext cx="9613861" cy="663502"/>
          </a:xfrm>
        </p:spPr>
        <p:txBody>
          <a:bodyPr>
            <a:normAutofit fontScale="92500" lnSpcReduction="10000"/>
          </a:bodyPr>
          <a:lstStyle/>
          <a:p>
            <a:pPr>
              <a:buNone/>
            </a:pPr>
            <a:r>
              <a:rPr lang="pl-PL" b="1" dirty="0" smtClean="0">
                <a:solidFill>
                  <a:schemeClr val="bg1"/>
                </a:solidFill>
                <a:latin typeface="Cambria" pitchFamily="18" charset="0"/>
                <a:ea typeface="Cambria" pitchFamily="18" charset="0"/>
              </a:rPr>
              <a:t>OPASKA DLA SENIORA POTRZEBUJĄCEGO WSPARCIA I OPIEKI</a:t>
            </a:r>
          </a:p>
          <a:p>
            <a:pPr>
              <a:buNone/>
            </a:pPr>
            <a:r>
              <a:rPr lang="pl-PL" sz="1400" dirty="0" smtClean="0">
                <a:solidFill>
                  <a:schemeClr val="bg1"/>
                </a:solidFill>
                <a:latin typeface="Cambria" pitchFamily="18" charset="0"/>
                <a:ea typeface="Cambria" pitchFamily="18" charset="0"/>
              </a:rPr>
              <a:t>				Szeroki wybór urządzeń na rynku, wiele możliwości zastosowania. Cena od 100 zł .</a:t>
            </a:r>
            <a:endParaRPr lang="pl-PL" sz="1400" dirty="0">
              <a:solidFill>
                <a:schemeClr val="bg1"/>
              </a:solidFill>
              <a:latin typeface="Cambria" pitchFamily="18" charset="0"/>
              <a:ea typeface="Cambria" pitchFamily="18" charset="0"/>
            </a:endParaRPr>
          </a:p>
        </p:txBody>
      </p:sp>
      <p:pic>
        <p:nvPicPr>
          <p:cNvPr id="1026" name="Picture 2" descr="C:\Users\Ewa Jaworska\Desktop\lokalizator SOS.png"/>
          <p:cNvPicPr>
            <a:picLocks noChangeAspect="1" noChangeArrowheads="1"/>
          </p:cNvPicPr>
          <p:nvPr/>
        </p:nvPicPr>
        <p:blipFill>
          <a:blip r:embed="rId3"/>
          <a:srcRect/>
          <a:stretch>
            <a:fillRect/>
          </a:stretch>
        </p:blipFill>
        <p:spPr bwMode="auto">
          <a:xfrm>
            <a:off x="10291763" y="1489469"/>
            <a:ext cx="1738312" cy="3130156"/>
          </a:xfrm>
          <a:prstGeom prst="rect">
            <a:avLst/>
          </a:prstGeom>
          <a:noFill/>
        </p:spPr>
      </p:pic>
      <p:pic>
        <p:nvPicPr>
          <p:cNvPr id="1030" name="Picture 6" descr="C:\Users\Ewa Jaworska\Desktop\sos.jpg"/>
          <p:cNvPicPr>
            <a:picLocks noChangeAspect="1" noChangeArrowheads="1"/>
          </p:cNvPicPr>
          <p:nvPr/>
        </p:nvPicPr>
        <p:blipFill>
          <a:blip r:embed="rId4" cstate="print"/>
          <a:srcRect/>
          <a:stretch>
            <a:fillRect/>
          </a:stretch>
        </p:blipFill>
        <p:spPr bwMode="auto">
          <a:xfrm>
            <a:off x="542924" y="4181475"/>
            <a:ext cx="2000251" cy="2175802"/>
          </a:xfrm>
          <a:prstGeom prst="rect">
            <a:avLst/>
          </a:prstGeom>
          <a:ln>
            <a:noFill/>
          </a:ln>
          <a:effectLst>
            <a:softEdge rad="112500"/>
          </a:effectLst>
        </p:spPr>
      </p:pic>
      <p:sp>
        <p:nvSpPr>
          <p:cNvPr id="11" name="Prostokąt 10"/>
          <p:cNvSpPr/>
          <p:nvPr/>
        </p:nvSpPr>
        <p:spPr>
          <a:xfrm>
            <a:off x="171450" y="2880063"/>
            <a:ext cx="8382000" cy="1200329"/>
          </a:xfrm>
          <a:prstGeom prst="rect">
            <a:avLst/>
          </a:prstGeom>
        </p:spPr>
        <p:txBody>
          <a:bodyPr wrap="square">
            <a:spAutoFit/>
          </a:bodyPr>
          <a:lstStyle/>
          <a:p>
            <a:r>
              <a:rPr lang="pl-PL" dirty="0" smtClean="0">
                <a:solidFill>
                  <a:schemeClr val="bg1"/>
                </a:solidFill>
                <a:latin typeface="Cambria" pitchFamily="18" charset="0"/>
                <a:ea typeface="Cambria" pitchFamily="18" charset="0"/>
              </a:rPr>
              <a:t>Opaska dla seniora z S.O.S. </a:t>
            </a:r>
            <a:r>
              <a:rPr lang="pl-PL" sz="1400" dirty="0" smtClean="0">
                <a:solidFill>
                  <a:schemeClr val="bg1"/>
                </a:solidFill>
                <a:latin typeface="Cambria" pitchFamily="18" charset="0"/>
                <a:ea typeface="Cambria" pitchFamily="18" charset="0"/>
              </a:rPr>
              <a:t>(w zależności od modelu)</a:t>
            </a:r>
            <a:r>
              <a:rPr lang="pl-PL" dirty="0" smtClean="0">
                <a:solidFill>
                  <a:schemeClr val="bg1"/>
                </a:solidFill>
                <a:latin typeface="Cambria" pitchFamily="18" charset="0"/>
                <a:ea typeface="Cambria" pitchFamily="18" charset="0"/>
              </a:rPr>
              <a:t>:</a:t>
            </a:r>
          </a:p>
          <a:p>
            <a:pPr marL="361950">
              <a:buFont typeface="Wingdings" pitchFamily="2" charset="2"/>
              <a:buChar char="v"/>
            </a:pPr>
            <a:r>
              <a:rPr lang="pl-PL" dirty="0" smtClean="0">
                <a:solidFill>
                  <a:schemeClr val="bg1"/>
                </a:solidFill>
                <a:latin typeface="Cambria" pitchFamily="18" charset="0"/>
                <a:ea typeface="Cambria" pitchFamily="18" charset="0"/>
              </a:rPr>
              <a:t> odbiera połączenia przychodzące od numerów zapisanych w aplikacji;</a:t>
            </a:r>
          </a:p>
          <a:p>
            <a:pPr marL="361950">
              <a:buFont typeface="Wingdings" pitchFamily="2" charset="2"/>
              <a:buChar char="v"/>
            </a:pPr>
            <a:r>
              <a:rPr lang="pl-PL" dirty="0" smtClean="0">
                <a:solidFill>
                  <a:schemeClr val="bg1"/>
                </a:solidFill>
                <a:latin typeface="Cambria" pitchFamily="18" charset="0"/>
                <a:ea typeface="Cambria" pitchFamily="18" charset="0"/>
              </a:rPr>
              <a:t> wykonuje połączenia wychodzące po wcześniejszym użyciu przycisku S.O.S.;</a:t>
            </a:r>
          </a:p>
          <a:p>
            <a:pPr marL="361950">
              <a:buFont typeface="Wingdings" pitchFamily="2" charset="2"/>
              <a:buChar char="v"/>
            </a:pPr>
            <a:r>
              <a:rPr lang="pl-PL" dirty="0" smtClean="0">
                <a:solidFill>
                  <a:schemeClr val="bg1"/>
                </a:solidFill>
                <a:latin typeface="Cambria" pitchFamily="18" charset="0"/>
                <a:ea typeface="Cambria" pitchFamily="18" charset="0"/>
              </a:rPr>
              <a:t> jest prosta w obsłudze, przyciski są duże i widoczne. </a:t>
            </a:r>
          </a:p>
        </p:txBody>
      </p:sp>
      <p:sp>
        <p:nvSpPr>
          <p:cNvPr id="12" name="Prostokąt 11"/>
          <p:cNvSpPr/>
          <p:nvPr/>
        </p:nvSpPr>
        <p:spPr>
          <a:xfrm>
            <a:off x="2800349" y="4318338"/>
            <a:ext cx="8582025" cy="1754326"/>
          </a:xfrm>
          <a:prstGeom prst="rect">
            <a:avLst/>
          </a:prstGeom>
        </p:spPr>
        <p:txBody>
          <a:bodyPr wrap="square">
            <a:spAutoFit/>
          </a:bodyPr>
          <a:lstStyle/>
          <a:p>
            <a:r>
              <a:rPr lang="pl-PL" dirty="0" smtClean="0">
                <a:solidFill>
                  <a:schemeClr val="bg1"/>
                </a:solidFill>
                <a:latin typeface="Cambria" pitchFamily="18" charset="0"/>
                <a:ea typeface="Cambria" pitchFamily="18" charset="0"/>
              </a:rPr>
              <a:t>Dzięki </a:t>
            </a:r>
            <a:r>
              <a:rPr lang="pl-PL" b="1" dirty="0" smtClean="0">
                <a:solidFill>
                  <a:schemeClr val="bg1"/>
                </a:solidFill>
                <a:latin typeface="Cambria" pitchFamily="18" charset="0"/>
                <a:ea typeface="Cambria" pitchFamily="18" charset="0"/>
              </a:rPr>
              <a:t>lokalizacji </a:t>
            </a:r>
            <a:r>
              <a:rPr lang="pl-PL" dirty="0" smtClean="0">
                <a:solidFill>
                  <a:schemeClr val="bg1"/>
                </a:solidFill>
                <a:latin typeface="Cambria" pitchFamily="18" charset="0"/>
                <a:ea typeface="Cambria" pitchFamily="18" charset="0"/>
              </a:rPr>
              <a:t>GPS, GSM, </a:t>
            </a:r>
            <a:r>
              <a:rPr lang="pl-PL" dirty="0" err="1" smtClean="0">
                <a:solidFill>
                  <a:schemeClr val="bg1"/>
                </a:solidFill>
                <a:latin typeface="Cambria" pitchFamily="18" charset="0"/>
                <a:ea typeface="Cambria" pitchFamily="18" charset="0"/>
              </a:rPr>
              <a:t>Wi-Fi</a:t>
            </a:r>
            <a:r>
              <a:rPr lang="pl-PL" dirty="0" smtClean="0">
                <a:solidFill>
                  <a:schemeClr val="bg1"/>
                </a:solidFill>
                <a:latin typeface="Cambria" pitchFamily="18" charset="0"/>
                <a:ea typeface="Cambria" pitchFamily="18" charset="0"/>
              </a:rPr>
              <a:t> i BTS, można </a:t>
            </a:r>
            <a:r>
              <a:rPr lang="pl-PL" b="1" dirty="0" smtClean="0">
                <a:solidFill>
                  <a:schemeClr val="bg1"/>
                </a:solidFill>
                <a:latin typeface="Cambria" pitchFamily="18" charset="0"/>
                <a:ea typeface="Cambria" pitchFamily="18" charset="0"/>
              </a:rPr>
              <a:t>szybko i wygodnie zlokalizować swojego bliskiego, </a:t>
            </a:r>
            <a:r>
              <a:rPr lang="pl-PL" dirty="0" smtClean="0">
                <a:solidFill>
                  <a:schemeClr val="bg1"/>
                </a:solidFill>
                <a:latin typeface="Cambria" pitchFamily="18" charset="0"/>
                <a:ea typeface="Cambria" pitchFamily="18" charset="0"/>
              </a:rPr>
              <a:t>a aktualne miejsce jego pobytu, sprawdzić w aplikacji mobilnej.</a:t>
            </a:r>
          </a:p>
          <a:p>
            <a:endParaRPr lang="pl-PL" dirty="0" smtClean="0">
              <a:solidFill>
                <a:schemeClr val="bg1"/>
              </a:solidFill>
              <a:latin typeface="Cambria" pitchFamily="18" charset="0"/>
              <a:ea typeface="Cambria" pitchFamily="18" charset="0"/>
            </a:endParaRPr>
          </a:p>
          <a:p>
            <a:r>
              <a:rPr lang="pl-PL" dirty="0" smtClean="0">
                <a:solidFill>
                  <a:schemeClr val="bg1"/>
                </a:solidFill>
                <a:latin typeface="Cambria" pitchFamily="18" charset="0"/>
                <a:ea typeface="Cambria" pitchFamily="18" charset="0"/>
              </a:rPr>
              <a:t>Jeżeli senior źle się poczuje lub znajdzie się w sytuacji zagrożenia, za pomocą jednego przycisku może wysłać sygnał S.O.S., a opiekun w kilka sekund otrzyma wiadomość SMS na swój telefon komórkowy. </a:t>
            </a:r>
          </a:p>
        </p:txBody>
      </p:sp>
    </p:spTree>
    <p:extLst>
      <p:ext uri="{BB962C8B-B14F-4D97-AF65-F5344CB8AC3E}">
        <p14:creationId xmlns:p14="http://schemas.microsoft.com/office/powerpoint/2010/main" xmlns="" val="4205882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000" b="1" dirty="0" smtClean="0">
                <a:latin typeface="Cambria" panose="02040503050406030204" pitchFamily="18" charset="0"/>
              </a:rPr>
              <a:t>Gdzie szukać pomocy?</a:t>
            </a:r>
            <a:endParaRPr lang="pl-PL" sz="4000" b="1" dirty="0">
              <a:latin typeface="Cambria" panose="02040503050406030204" pitchFamily="18" charset="0"/>
            </a:endParaRPr>
          </a:p>
        </p:txBody>
      </p:sp>
      <p:sp>
        <p:nvSpPr>
          <p:cNvPr id="3" name="Symbol zastępczy zawartości 2"/>
          <p:cNvSpPr>
            <a:spLocks noGrp="1"/>
          </p:cNvSpPr>
          <p:nvPr>
            <p:ph idx="1"/>
          </p:nvPr>
        </p:nvSpPr>
        <p:spPr>
          <a:xfrm>
            <a:off x="680320" y="2336872"/>
            <a:ext cx="11054479" cy="4186757"/>
          </a:xfrm>
        </p:spPr>
        <p:txBody>
          <a:bodyPr>
            <a:normAutofit lnSpcReduction="10000"/>
          </a:bodyPr>
          <a:lstStyle/>
          <a:p>
            <a:pPr marL="0" indent="0">
              <a:buFont typeface="Wingdings" pitchFamily="2" charset="2"/>
              <a:buChar char="Ø"/>
            </a:pPr>
            <a:r>
              <a:rPr lang="pl-PL" dirty="0" smtClean="0">
                <a:solidFill>
                  <a:schemeClr val="bg1"/>
                </a:solidFill>
                <a:latin typeface="Cambria" panose="02040503050406030204" pitchFamily="18" charset="0"/>
              </a:rPr>
              <a:t>Policja i inne służby ratunkowe – </a:t>
            </a:r>
            <a:r>
              <a:rPr lang="pl-PL" b="1" dirty="0" smtClean="0">
                <a:solidFill>
                  <a:schemeClr val="bg1"/>
                </a:solidFill>
                <a:latin typeface="Cambria" panose="02040503050406030204" pitchFamily="18" charset="0"/>
              </a:rPr>
              <a:t>numer alarmowy 112</a:t>
            </a:r>
            <a:r>
              <a:rPr lang="pl-PL" dirty="0" smtClean="0">
                <a:solidFill>
                  <a:schemeClr val="bg1"/>
                </a:solidFill>
                <a:latin typeface="Cambria" panose="02040503050406030204" pitchFamily="18" charset="0"/>
              </a:rPr>
              <a:t>;</a:t>
            </a:r>
          </a:p>
          <a:p>
            <a:pPr marL="0" indent="0">
              <a:buNone/>
            </a:pPr>
            <a:endParaRPr lang="pl-PL" dirty="0" smtClean="0">
              <a:solidFill>
                <a:schemeClr val="bg1"/>
              </a:solidFill>
              <a:latin typeface="Cambria" panose="02040503050406030204" pitchFamily="18" charset="0"/>
            </a:endParaRPr>
          </a:p>
          <a:p>
            <a:pPr marL="0" indent="0">
              <a:buFont typeface="Wingdings" pitchFamily="2" charset="2"/>
              <a:buChar char="Ø"/>
            </a:pPr>
            <a:r>
              <a:rPr lang="pl-PL" dirty="0" smtClean="0">
                <a:solidFill>
                  <a:schemeClr val="bg1"/>
                </a:solidFill>
                <a:latin typeface="Cambria" panose="02040503050406030204" pitchFamily="18" charset="0"/>
              </a:rPr>
              <a:t> Fundacji ITAKA – Centrum Poszukiwań Ludzi Zaginionych udziela wsparcia:</a:t>
            </a:r>
          </a:p>
          <a:p>
            <a:pPr marL="895350" indent="0"/>
            <a:r>
              <a:rPr lang="pl-PL" dirty="0" smtClean="0">
                <a:solidFill>
                  <a:schemeClr val="bg1"/>
                </a:solidFill>
                <a:latin typeface="Cambria" panose="02040503050406030204" pitchFamily="18" charset="0"/>
              </a:rPr>
              <a:t> w poszukiwaniu osób zaginionych,</a:t>
            </a:r>
          </a:p>
          <a:p>
            <a:pPr marL="895350" indent="0"/>
            <a:r>
              <a:rPr lang="pl-PL" dirty="0" smtClean="0">
                <a:solidFill>
                  <a:schemeClr val="bg1"/>
                </a:solidFill>
                <a:latin typeface="Cambria" panose="02040503050406030204" pitchFamily="18" charset="0"/>
              </a:rPr>
              <a:t> dla rodzin i bliskich osób zaginionych,</a:t>
            </a:r>
          </a:p>
          <a:p>
            <a:pPr marL="895350" indent="0"/>
            <a:r>
              <a:rPr lang="pl-PL" dirty="0" smtClean="0">
                <a:solidFill>
                  <a:schemeClr val="bg1"/>
                </a:solidFill>
                <a:latin typeface="Cambria" panose="02040503050406030204" pitchFamily="18" charset="0"/>
              </a:rPr>
              <a:t> w profilaktyce zaginięć,</a:t>
            </a:r>
          </a:p>
          <a:p>
            <a:pPr marL="447675" indent="0">
              <a:buNone/>
            </a:pPr>
            <a:r>
              <a:rPr lang="pl-PL" dirty="0" smtClean="0">
                <a:solidFill>
                  <a:schemeClr val="bg1"/>
                </a:solidFill>
                <a:latin typeface="Cambria" panose="02040503050406030204" pitchFamily="18" charset="0"/>
              </a:rPr>
              <a:t>Linia wsparcia fundacji – telefon </a:t>
            </a:r>
            <a:r>
              <a:rPr lang="pl-PL" b="1" dirty="0" smtClean="0">
                <a:solidFill>
                  <a:schemeClr val="bg1"/>
                </a:solidFill>
                <a:latin typeface="Cambria" panose="02040503050406030204" pitchFamily="18" charset="0"/>
              </a:rPr>
              <a:t>22</a:t>
            </a:r>
            <a:r>
              <a:rPr lang="pl-PL" dirty="0" smtClean="0">
                <a:solidFill>
                  <a:schemeClr val="bg1"/>
                </a:solidFill>
                <a:latin typeface="Cambria" panose="02040503050406030204" pitchFamily="18" charset="0"/>
              </a:rPr>
              <a:t> </a:t>
            </a:r>
            <a:r>
              <a:rPr lang="pl-PL" b="1" dirty="0" smtClean="0">
                <a:solidFill>
                  <a:schemeClr val="bg1"/>
                </a:solidFill>
                <a:latin typeface="Cambria" panose="02040503050406030204" pitchFamily="18" charset="0"/>
              </a:rPr>
              <a:t>654 70 </a:t>
            </a:r>
            <a:r>
              <a:rPr lang="pl-PL" b="1" dirty="0" err="1" smtClean="0">
                <a:solidFill>
                  <a:schemeClr val="bg1"/>
                </a:solidFill>
                <a:latin typeface="Cambria" panose="02040503050406030204" pitchFamily="18" charset="0"/>
              </a:rPr>
              <a:t>70</a:t>
            </a:r>
            <a:r>
              <a:rPr lang="pl-PL" b="1" dirty="0" smtClean="0">
                <a:solidFill>
                  <a:schemeClr val="bg1"/>
                </a:solidFill>
                <a:latin typeface="Cambria" panose="02040503050406030204" pitchFamily="18" charset="0"/>
              </a:rPr>
              <a:t>;</a:t>
            </a:r>
          </a:p>
          <a:p>
            <a:pPr marL="447675" indent="0">
              <a:buNone/>
            </a:pPr>
            <a:endParaRPr lang="pl-PL" b="1" dirty="0" smtClean="0">
              <a:solidFill>
                <a:schemeClr val="bg1"/>
              </a:solidFill>
              <a:latin typeface="Cambria" panose="02040503050406030204" pitchFamily="18" charset="0"/>
            </a:endParaRPr>
          </a:p>
          <a:p>
            <a:pPr marL="0" indent="0">
              <a:buFont typeface="Wingdings" pitchFamily="2" charset="2"/>
              <a:buChar char="Ø"/>
            </a:pPr>
            <a:r>
              <a:rPr lang="pl-PL" b="1" dirty="0" smtClean="0">
                <a:solidFill>
                  <a:schemeClr val="bg1"/>
                </a:solidFill>
                <a:latin typeface="Cambria" panose="02040503050406030204" pitchFamily="18" charset="0"/>
              </a:rPr>
              <a:t> </a:t>
            </a:r>
            <a:r>
              <a:rPr lang="pl-PL" dirty="0" smtClean="0">
                <a:solidFill>
                  <a:schemeClr val="bg1"/>
                </a:solidFill>
                <a:latin typeface="Cambria" panose="02040503050406030204" pitchFamily="18" charset="0"/>
              </a:rPr>
              <a:t>Antydepresyjny Telefon Zaufania – telefon </a:t>
            </a:r>
            <a:r>
              <a:rPr lang="pl-PL" b="1" dirty="0" smtClean="0">
                <a:solidFill>
                  <a:schemeClr val="bg1"/>
                </a:solidFill>
                <a:latin typeface="Cambria" panose="02040503050406030204" pitchFamily="18" charset="0"/>
              </a:rPr>
              <a:t>22 484 88 01;</a:t>
            </a:r>
          </a:p>
          <a:p>
            <a:pPr marL="457200" lvl="1" indent="0">
              <a:buNone/>
            </a:pPr>
            <a:r>
              <a:rPr lang="pl-PL" sz="1400" b="1" dirty="0" smtClean="0">
                <a:solidFill>
                  <a:schemeClr val="bg1"/>
                </a:solidFill>
                <a:latin typeface="Cambria" panose="02040503050406030204" pitchFamily="18" charset="0"/>
              </a:rPr>
              <a:t>				</a:t>
            </a:r>
            <a:r>
              <a:rPr lang="pl-PL" sz="1400" dirty="0" smtClean="0">
                <a:solidFill>
                  <a:schemeClr val="bg1"/>
                </a:solidFill>
                <a:latin typeface="Cambria" panose="02040503050406030204" pitchFamily="18" charset="0"/>
              </a:rPr>
              <a:t>(czynny: wtorek 14.00 – 19.00, czwartek 15.00 – 20.00, piątek 10.00 – 15.00)</a:t>
            </a:r>
            <a:endParaRPr lang="pl-PL" b="1" dirty="0" smtClean="0">
              <a:solidFill>
                <a:schemeClr val="bg1"/>
              </a:solidFill>
              <a:latin typeface="Cambria" panose="02040503050406030204" pitchFamily="18" charset="0"/>
            </a:endParaRPr>
          </a:p>
          <a:p>
            <a:pPr marL="0" indent="0">
              <a:buNone/>
            </a:pPr>
            <a:endParaRPr lang="pl-PL" dirty="0">
              <a:solidFill>
                <a:schemeClr val="bg1"/>
              </a:solidFill>
              <a:latin typeface="Cambria" panose="02040503050406030204" pitchFamily="18" charset="0"/>
            </a:endParaRPr>
          </a:p>
          <a:p>
            <a:pPr marL="0" indent="0">
              <a:buNone/>
            </a:pPr>
            <a:endParaRPr lang="pl-PL" dirty="0" smtClean="0">
              <a:solidFill>
                <a:schemeClr val="bg1"/>
              </a:solidFill>
              <a:latin typeface="Cambria" panose="02040503050406030204" pitchFamily="18" charset="0"/>
            </a:endParaRPr>
          </a:p>
          <a:p>
            <a:pPr marL="0" indent="0">
              <a:buNone/>
            </a:pPr>
            <a:endParaRPr lang="pl-PL" b="1" dirty="0" smtClean="0">
              <a:solidFill>
                <a:srgbClr val="FF0000"/>
              </a:solidFill>
              <a:latin typeface="Cambria" panose="02040503050406030204" pitchFamily="18" charset="0"/>
            </a:endParaRPr>
          </a:p>
          <a:p>
            <a:pPr marL="0" indent="0">
              <a:buNone/>
            </a:pPr>
            <a:endParaRPr lang="pl-PL" b="1" dirty="0">
              <a:solidFill>
                <a:srgbClr val="C00000"/>
              </a:solidFill>
              <a:latin typeface="Cambria" panose="02040503050406030204" pitchFamily="18" charset="0"/>
            </a:endParaRPr>
          </a:p>
          <a:p>
            <a:pPr marL="0" indent="0">
              <a:buNone/>
            </a:pPr>
            <a:endParaRPr lang="pl-PL" b="1" dirty="0" smtClean="0">
              <a:solidFill>
                <a:schemeClr val="bg1"/>
              </a:solidFill>
              <a:latin typeface="Cambria" panose="02040503050406030204" pitchFamily="18" charset="0"/>
            </a:endParaRPr>
          </a:p>
          <a:p>
            <a:pPr marL="0" indent="0">
              <a:buNone/>
            </a:pPr>
            <a:endParaRPr lang="pl-PL" dirty="0">
              <a:solidFill>
                <a:schemeClr val="bg1"/>
              </a:solidFill>
              <a:latin typeface="Cambria" panose="02040503050406030204" pitchFamily="18" charset="0"/>
            </a:endParaRPr>
          </a:p>
        </p:txBody>
      </p:sp>
      <p:pic>
        <p:nvPicPr>
          <p:cNvPr id="4" name="Obraz 2" descr="blacha-mazowsze"/>
          <p:cNvPicPr>
            <a:picLocks noChangeAspect="1" noChangeArrowheads="1"/>
          </p:cNvPicPr>
          <p:nvPr/>
        </p:nvPicPr>
        <p:blipFill>
          <a:blip r:embed="rId2" cstate="print">
            <a:lum bright="14000" contrast="-14000"/>
          </a:blip>
          <a:srcRect/>
          <a:stretch>
            <a:fillRect/>
          </a:stretch>
        </p:blipFill>
        <p:spPr bwMode="auto">
          <a:xfrm>
            <a:off x="0" y="605318"/>
            <a:ext cx="1492350" cy="1347307"/>
          </a:xfrm>
          <a:prstGeom prst="rect">
            <a:avLst/>
          </a:prstGeom>
          <a:noFill/>
          <a:ln w="9525">
            <a:noFill/>
            <a:miter lim="800000"/>
            <a:headEnd/>
            <a:tailEnd/>
          </a:ln>
        </p:spPr>
      </p:pic>
    </p:spTree>
    <p:extLst>
      <p:ext uri="{BB962C8B-B14F-4D97-AF65-F5344CB8AC3E}">
        <p14:creationId xmlns:p14="http://schemas.microsoft.com/office/powerpoint/2010/main" xmlns="" val="1795511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800" b="1" dirty="0" smtClean="0">
                <a:latin typeface="Cambria" panose="02040503050406030204" pitchFamily="18" charset="0"/>
              </a:rPr>
              <a:t>Seniorzy - są wśród nas</a:t>
            </a:r>
            <a:endParaRPr lang="pl-PL" sz="4800" b="1" dirty="0">
              <a:latin typeface="Cambria" panose="02040503050406030204" pitchFamily="18" charset="0"/>
            </a:endParaRPr>
          </a:p>
        </p:txBody>
      </p:sp>
      <p:sp>
        <p:nvSpPr>
          <p:cNvPr id="3" name="Symbol zastępczy zawartości 2"/>
          <p:cNvSpPr>
            <a:spLocks noGrp="1"/>
          </p:cNvSpPr>
          <p:nvPr>
            <p:ph idx="1"/>
          </p:nvPr>
        </p:nvSpPr>
        <p:spPr>
          <a:xfrm>
            <a:off x="466724" y="2348836"/>
            <a:ext cx="10496551" cy="3937664"/>
          </a:xfrm>
        </p:spPr>
        <p:txBody>
          <a:bodyPr>
            <a:noAutofit/>
          </a:bodyPr>
          <a:lstStyle/>
          <a:p>
            <a:pPr algn="ctr">
              <a:buNone/>
            </a:pPr>
            <a:r>
              <a:rPr lang="pl-PL" sz="2800" b="1" dirty="0" smtClean="0">
                <a:solidFill>
                  <a:schemeClr val="bg1"/>
                </a:solidFill>
                <a:latin typeface="Cambria" pitchFamily="18" charset="0"/>
                <a:ea typeface="Cambria" pitchFamily="18" charset="0"/>
              </a:rPr>
              <a:t>Osoby starsze stanowią coraz większy odsetek</a:t>
            </a:r>
          </a:p>
          <a:p>
            <a:pPr algn="ctr">
              <a:buNone/>
            </a:pPr>
            <a:r>
              <a:rPr lang="pl-PL" sz="2800" b="1" dirty="0" smtClean="0">
                <a:solidFill>
                  <a:schemeClr val="bg1"/>
                </a:solidFill>
                <a:latin typeface="Cambria" pitchFamily="18" charset="0"/>
                <a:ea typeface="Cambria" pitchFamily="18" charset="0"/>
              </a:rPr>
              <a:t>naszego społeczeństwa.</a:t>
            </a:r>
          </a:p>
          <a:p>
            <a:pPr algn="just">
              <a:buNone/>
            </a:pPr>
            <a:endParaRPr lang="pl-PL" sz="2800" b="1" dirty="0" smtClean="0">
              <a:solidFill>
                <a:schemeClr val="bg1"/>
              </a:solidFill>
              <a:latin typeface="Cambria" pitchFamily="18" charset="0"/>
              <a:ea typeface="Cambria" pitchFamily="18" charset="0"/>
            </a:endParaRPr>
          </a:p>
          <a:p>
            <a:pPr marL="266700" indent="0" algn="just">
              <a:buNone/>
            </a:pPr>
            <a:r>
              <a:rPr lang="pl-PL" sz="2800" b="1" dirty="0" smtClean="0">
                <a:solidFill>
                  <a:schemeClr val="bg1"/>
                </a:solidFill>
                <a:latin typeface="Cambria" pitchFamily="18" charset="0"/>
                <a:ea typeface="Cambria" pitchFamily="18" charset="0"/>
              </a:rPr>
              <a:t>Z uwagi na stan psychofizyczny i zmiany związane z procesami starzenia, seniorzy to osoby szczególnie podatne na różnego rodzaju wypadki i sytuacje zagrażające ich życiu czy zdrowiu. </a:t>
            </a:r>
          </a:p>
          <a:p>
            <a:pPr marL="266700" indent="0" algn="ctr">
              <a:buNone/>
            </a:pPr>
            <a:r>
              <a:rPr lang="pl-PL" sz="2800" b="1" dirty="0" smtClean="0">
                <a:solidFill>
                  <a:schemeClr val="bg1"/>
                </a:solidFill>
                <a:latin typeface="Cambria" pitchFamily="18" charset="0"/>
                <a:ea typeface="Cambria" pitchFamily="18" charset="0"/>
              </a:rPr>
              <a:t>Przykładami takich zdarzeń są </a:t>
            </a:r>
            <a:r>
              <a:rPr lang="pl-PL" sz="2800" b="1" dirty="0" smtClean="0">
                <a:latin typeface="Cambria" pitchFamily="18" charset="0"/>
                <a:ea typeface="Cambria" pitchFamily="18" charset="0"/>
              </a:rPr>
              <a:t>zaginięcia.</a:t>
            </a:r>
            <a:endParaRPr lang="pl-PL" sz="2800" dirty="0">
              <a:latin typeface="Cambria" pitchFamily="18" charset="0"/>
              <a:ea typeface="Cambria" pitchFamily="18" charset="0"/>
            </a:endParaRPr>
          </a:p>
        </p:txBody>
      </p:sp>
      <p:pic>
        <p:nvPicPr>
          <p:cNvPr id="4" name="Obraz 2" descr="blacha-mazowsze"/>
          <p:cNvPicPr>
            <a:picLocks noChangeAspect="1" noChangeArrowheads="1"/>
          </p:cNvPicPr>
          <p:nvPr/>
        </p:nvPicPr>
        <p:blipFill>
          <a:blip r:embed="rId2" cstate="print">
            <a:lum bright="14000" contrast="-14000"/>
          </a:blip>
          <a:srcRect/>
          <a:stretch>
            <a:fillRect/>
          </a:stretch>
        </p:blipFill>
        <p:spPr bwMode="auto">
          <a:xfrm>
            <a:off x="7201" y="616838"/>
            <a:ext cx="1500690" cy="1354837"/>
          </a:xfrm>
          <a:prstGeom prst="rect">
            <a:avLst/>
          </a:prstGeom>
          <a:noFill/>
          <a:ln w="9525">
            <a:noFill/>
            <a:miter lim="800000"/>
            <a:headEnd/>
            <a:tailEnd/>
          </a:ln>
        </p:spPr>
      </p:pic>
    </p:spTree>
    <p:extLst>
      <p:ext uri="{BB962C8B-B14F-4D97-AF65-F5344CB8AC3E}">
        <p14:creationId xmlns:p14="http://schemas.microsoft.com/office/powerpoint/2010/main" xmlns="" val="3786065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77672" y="2733709"/>
            <a:ext cx="8346784" cy="1373070"/>
          </a:xfrm>
        </p:spPr>
        <p:txBody>
          <a:bodyPr/>
          <a:lstStyle/>
          <a:p>
            <a:pPr algn="ctr"/>
            <a:r>
              <a:rPr lang="pl-PL" sz="4800" dirty="0" smtClean="0">
                <a:latin typeface="Cambria" panose="02040503050406030204" pitchFamily="18" charset="0"/>
              </a:rPr>
              <a:t>Dziękujemy za uwagę</a:t>
            </a:r>
            <a:endParaRPr lang="pl-PL" sz="3600" dirty="0">
              <a:latin typeface="Cambria" panose="02040503050406030204" pitchFamily="18" charset="0"/>
            </a:endParaRPr>
          </a:p>
        </p:txBody>
      </p:sp>
      <p:sp>
        <p:nvSpPr>
          <p:cNvPr id="3" name="Podtytuł 2"/>
          <p:cNvSpPr>
            <a:spLocks noGrp="1"/>
          </p:cNvSpPr>
          <p:nvPr>
            <p:ph type="subTitle" idx="1"/>
          </p:nvPr>
        </p:nvSpPr>
        <p:spPr>
          <a:xfrm>
            <a:off x="3875964" y="5090615"/>
            <a:ext cx="8316036" cy="1514901"/>
          </a:xfrm>
        </p:spPr>
        <p:txBody>
          <a:bodyPr>
            <a:normAutofit/>
          </a:bodyPr>
          <a:lstStyle/>
          <a:p>
            <a:endParaRPr lang="pl-PL" dirty="0" smtClean="0"/>
          </a:p>
          <a:p>
            <a:endParaRPr lang="pl-PL" dirty="0"/>
          </a:p>
          <a:p>
            <a:r>
              <a:rPr lang="pl-PL" sz="1800" dirty="0" smtClean="0">
                <a:solidFill>
                  <a:schemeClr val="bg1"/>
                </a:solidFill>
                <a:latin typeface="Cambria" panose="02040503050406030204" pitchFamily="18" charset="0"/>
              </a:rPr>
              <a:t>WYDZIAŁ PREWENCJI KOMENDY WOJEWÓDZKIEJ POLICJI ZS. W RADOMIU</a:t>
            </a:r>
            <a:endParaRPr lang="pl-PL" sz="1800" dirty="0">
              <a:solidFill>
                <a:schemeClr val="bg1"/>
              </a:solidFill>
              <a:latin typeface="Cambria" panose="02040503050406030204" pitchFamily="18" charset="0"/>
            </a:endParaRPr>
          </a:p>
        </p:txBody>
      </p:sp>
      <p:pic>
        <p:nvPicPr>
          <p:cNvPr id="4" name="Obraz 2" descr="blacha-mazowsze"/>
          <p:cNvPicPr>
            <a:picLocks noChangeAspect="1" noChangeArrowheads="1"/>
          </p:cNvPicPr>
          <p:nvPr/>
        </p:nvPicPr>
        <p:blipFill>
          <a:blip r:embed="rId2" cstate="print">
            <a:lum bright="14000" contrast="-14000"/>
          </a:blip>
          <a:srcRect/>
          <a:stretch>
            <a:fillRect/>
          </a:stretch>
        </p:blipFill>
        <p:spPr bwMode="auto">
          <a:xfrm>
            <a:off x="4407422" y="804657"/>
            <a:ext cx="1830722" cy="1652793"/>
          </a:xfrm>
          <a:prstGeom prst="rect">
            <a:avLst/>
          </a:prstGeom>
          <a:noFill/>
          <a:ln w="9525">
            <a:noFill/>
            <a:miter lim="800000"/>
            <a:headEnd/>
            <a:tailEnd/>
          </a:ln>
        </p:spPr>
      </p:pic>
    </p:spTree>
    <p:extLst>
      <p:ext uri="{BB962C8B-B14F-4D97-AF65-F5344CB8AC3E}">
        <p14:creationId xmlns:p14="http://schemas.microsoft.com/office/powerpoint/2010/main" xmlns="" val="1091964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800" b="1" dirty="0" smtClean="0">
                <a:latin typeface="Cambria" panose="02040503050406030204" pitchFamily="18" charset="0"/>
              </a:rPr>
              <a:t>Co to jest zaginięcie?</a:t>
            </a:r>
            <a:endParaRPr lang="pl-PL" sz="4800" b="1" dirty="0">
              <a:latin typeface="Cambria" panose="02040503050406030204" pitchFamily="18" charset="0"/>
            </a:endParaRPr>
          </a:p>
        </p:txBody>
      </p:sp>
      <p:sp>
        <p:nvSpPr>
          <p:cNvPr id="3" name="Symbol zastępczy zawartości 2"/>
          <p:cNvSpPr>
            <a:spLocks noGrp="1"/>
          </p:cNvSpPr>
          <p:nvPr>
            <p:ph idx="1"/>
          </p:nvPr>
        </p:nvSpPr>
        <p:spPr>
          <a:xfrm>
            <a:off x="466724" y="2348836"/>
            <a:ext cx="11049001" cy="3937664"/>
          </a:xfrm>
        </p:spPr>
        <p:txBody>
          <a:bodyPr>
            <a:normAutofit/>
          </a:bodyPr>
          <a:lstStyle/>
          <a:p>
            <a:pPr>
              <a:buNone/>
            </a:pPr>
            <a:r>
              <a:rPr lang="pl-PL" sz="2000" b="1" dirty="0" smtClean="0">
                <a:solidFill>
                  <a:schemeClr val="bg1"/>
                </a:solidFill>
                <a:latin typeface="Cambria" panose="02040503050406030204" pitchFamily="18" charset="0"/>
              </a:rPr>
              <a:t>Zaginięcie osoby </a:t>
            </a:r>
            <a:r>
              <a:rPr lang="pl-PL" sz="2000" dirty="0" smtClean="0">
                <a:solidFill>
                  <a:schemeClr val="bg1"/>
                </a:solidFill>
                <a:latin typeface="Cambria" panose="02040503050406030204" pitchFamily="18" charset="0"/>
              </a:rPr>
              <a:t>to</a:t>
            </a:r>
            <a:r>
              <a:rPr lang="pl-PL" sz="2000" b="1" dirty="0" smtClean="0">
                <a:solidFill>
                  <a:schemeClr val="bg1"/>
                </a:solidFill>
                <a:latin typeface="Cambria" panose="02040503050406030204" pitchFamily="18" charset="0"/>
              </a:rPr>
              <a:t> </a:t>
            </a:r>
            <a:r>
              <a:rPr lang="pl-PL" sz="2000" dirty="0" smtClean="0">
                <a:solidFill>
                  <a:schemeClr val="bg1"/>
                </a:solidFill>
                <a:latin typeface="Cambria" panose="02040503050406030204" pitchFamily="18" charset="0"/>
              </a:rPr>
              <a:t>zdarzenie, które:</a:t>
            </a:r>
          </a:p>
          <a:p>
            <a:pPr marL="714375" indent="-266700">
              <a:buFont typeface="Wingdings" pitchFamily="2" charset="2"/>
              <a:buChar char="Ø"/>
            </a:pPr>
            <a:r>
              <a:rPr lang="pl-PL" sz="2000" dirty="0" smtClean="0">
                <a:solidFill>
                  <a:schemeClr val="bg1"/>
                </a:solidFill>
                <a:latin typeface="Cambria" panose="02040503050406030204" pitchFamily="18" charset="0"/>
              </a:rPr>
              <a:t> uniemożliwia ustalenie miejsca pobytu osoby fizycznej;</a:t>
            </a:r>
          </a:p>
          <a:p>
            <a:pPr marL="714375" indent="-266700">
              <a:buFont typeface="Wingdings" pitchFamily="2" charset="2"/>
              <a:buChar char="Ø"/>
            </a:pPr>
            <a:r>
              <a:rPr lang="pl-PL" sz="2000" dirty="0" smtClean="0">
                <a:solidFill>
                  <a:schemeClr val="bg1"/>
                </a:solidFill>
                <a:latin typeface="Cambria" panose="02040503050406030204" pitchFamily="18" charset="0"/>
              </a:rPr>
              <a:t> wymaga odnalezienia osoby albo udzielenia jej pomocy;</a:t>
            </a:r>
          </a:p>
          <a:p>
            <a:pPr marL="714375" indent="-266700">
              <a:buFont typeface="Wingdings" pitchFamily="2" charset="2"/>
              <a:buChar char="Ø"/>
            </a:pPr>
            <a:r>
              <a:rPr lang="pl-PL" sz="2000" dirty="0" smtClean="0">
                <a:solidFill>
                  <a:schemeClr val="bg1"/>
                </a:solidFill>
                <a:latin typeface="Cambria" panose="02040503050406030204" pitchFamily="18" charset="0"/>
              </a:rPr>
              <a:t> podejmowane jest, w celu zapewnienia ochrony życia, zdrowia lub wolności człowieka.</a:t>
            </a:r>
          </a:p>
          <a:p>
            <a:pPr>
              <a:buNone/>
            </a:pPr>
            <a:endParaRPr lang="pl-PL" sz="2000" dirty="0" smtClean="0">
              <a:solidFill>
                <a:schemeClr val="bg1"/>
              </a:solidFill>
              <a:latin typeface="Cambria" panose="02040503050406030204" pitchFamily="18" charset="0"/>
            </a:endParaRPr>
          </a:p>
          <a:p>
            <a:pPr>
              <a:buNone/>
            </a:pPr>
            <a:r>
              <a:rPr lang="pl-PL" sz="2000" b="1" dirty="0" smtClean="0">
                <a:solidFill>
                  <a:schemeClr val="bg1"/>
                </a:solidFill>
                <a:latin typeface="Cambria" panose="02040503050406030204" pitchFamily="18" charset="0"/>
              </a:rPr>
              <a:t>Osoba zaginiona</a:t>
            </a:r>
            <a:r>
              <a:rPr lang="pl-PL" sz="2000" dirty="0" smtClean="0">
                <a:solidFill>
                  <a:schemeClr val="bg1"/>
                </a:solidFill>
                <a:latin typeface="Cambria" panose="02040503050406030204" pitchFamily="18" charset="0"/>
              </a:rPr>
              <a:t> to osoba:</a:t>
            </a:r>
          </a:p>
          <a:p>
            <a:pPr marL="447675" indent="361950">
              <a:buFont typeface="Wingdings" pitchFamily="2" charset="2"/>
              <a:buChar char="Ø"/>
            </a:pPr>
            <a:r>
              <a:rPr lang="pl-PL" sz="2000" dirty="0" smtClean="0">
                <a:solidFill>
                  <a:schemeClr val="bg1"/>
                </a:solidFill>
                <a:latin typeface="Cambria" panose="02040503050406030204" pitchFamily="18" charset="0"/>
              </a:rPr>
              <a:t>której miejsca pobytu, w wyniku zdarzenia, nie można ustalić;</a:t>
            </a:r>
          </a:p>
          <a:p>
            <a:pPr marL="447675" indent="361950">
              <a:buFont typeface="Wingdings" pitchFamily="2" charset="2"/>
              <a:buChar char="Ø"/>
            </a:pPr>
            <a:r>
              <a:rPr lang="pl-PL" sz="2000" dirty="0" smtClean="0">
                <a:solidFill>
                  <a:schemeClr val="bg1"/>
                </a:solidFill>
                <a:latin typeface="Cambria" panose="02040503050406030204" pitchFamily="18" charset="0"/>
              </a:rPr>
              <a:t>którą należy odnaleźć, w celu zapewnienia ochrony jej życia, zdrowia lub wolności.</a:t>
            </a:r>
            <a:endParaRPr lang="pl-PL" sz="2000" b="1" dirty="0" smtClean="0">
              <a:solidFill>
                <a:schemeClr val="bg1"/>
              </a:solidFill>
              <a:latin typeface="Cambria" panose="02040503050406030204" pitchFamily="18" charset="0"/>
            </a:endParaRPr>
          </a:p>
          <a:p>
            <a:pPr>
              <a:buNone/>
            </a:pPr>
            <a:endParaRPr lang="pl-PL" sz="2000" dirty="0">
              <a:solidFill>
                <a:schemeClr val="bg1"/>
              </a:solidFill>
              <a:latin typeface="Cambria" panose="02040503050406030204" pitchFamily="18" charset="0"/>
            </a:endParaRPr>
          </a:p>
        </p:txBody>
      </p:sp>
      <p:pic>
        <p:nvPicPr>
          <p:cNvPr id="4" name="Obraz 2" descr="blacha-mazowsze"/>
          <p:cNvPicPr>
            <a:picLocks noChangeAspect="1" noChangeArrowheads="1"/>
          </p:cNvPicPr>
          <p:nvPr/>
        </p:nvPicPr>
        <p:blipFill>
          <a:blip r:embed="rId2" cstate="print">
            <a:lum bright="14000" contrast="-14000"/>
          </a:blip>
          <a:srcRect/>
          <a:stretch>
            <a:fillRect/>
          </a:stretch>
        </p:blipFill>
        <p:spPr bwMode="auto">
          <a:xfrm>
            <a:off x="7201" y="616838"/>
            <a:ext cx="1500690" cy="1354837"/>
          </a:xfrm>
          <a:prstGeom prst="rect">
            <a:avLst/>
          </a:prstGeom>
          <a:noFill/>
          <a:ln w="9525">
            <a:noFill/>
            <a:miter lim="800000"/>
            <a:headEnd/>
            <a:tailEnd/>
          </a:ln>
        </p:spPr>
      </p:pic>
    </p:spTree>
    <p:extLst>
      <p:ext uri="{BB962C8B-B14F-4D97-AF65-F5344CB8AC3E}">
        <p14:creationId xmlns:p14="http://schemas.microsoft.com/office/powerpoint/2010/main" xmlns="" val="3786065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0321" y="753228"/>
            <a:ext cx="9613861" cy="1080938"/>
          </a:xfrm>
        </p:spPr>
        <p:txBody>
          <a:bodyPr>
            <a:normAutofit/>
          </a:bodyPr>
          <a:lstStyle/>
          <a:p>
            <a:pPr algn="ctr"/>
            <a:r>
              <a:rPr lang="pl-PL" sz="4800" b="1" dirty="0" smtClean="0">
                <a:latin typeface="Cambria" panose="02040503050406030204" pitchFamily="18" charset="0"/>
              </a:rPr>
              <a:t>Przypadki z życia wzięte</a:t>
            </a:r>
            <a:endParaRPr lang="pl-PL" sz="4800" b="1" dirty="0">
              <a:latin typeface="Cambria" panose="02040503050406030204" pitchFamily="18" charset="0"/>
            </a:endParaRPr>
          </a:p>
        </p:txBody>
      </p:sp>
      <p:sp>
        <p:nvSpPr>
          <p:cNvPr id="3" name="Symbol zastępczy zawartości 2"/>
          <p:cNvSpPr>
            <a:spLocks noGrp="1"/>
          </p:cNvSpPr>
          <p:nvPr>
            <p:ph idx="1"/>
          </p:nvPr>
        </p:nvSpPr>
        <p:spPr>
          <a:xfrm>
            <a:off x="647700" y="2441647"/>
            <a:ext cx="10429876" cy="3540053"/>
          </a:xfrm>
        </p:spPr>
        <p:txBody>
          <a:bodyPr>
            <a:noAutofit/>
          </a:bodyPr>
          <a:lstStyle/>
          <a:p>
            <a:pPr marL="0" indent="0" algn="just">
              <a:lnSpc>
                <a:spcPct val="120000"/>
              </a:lnSpc>
              <a:spcBef>
                <a:spcPts val="0"/>
              </a:spcBef>
              <a:buNone/>
            </a:pPr>
            <a:r>
              <a:rPr lang="pl-PL" sz="2000" b="1" i="1" dirty="0" smtClean="0">
                <a:solidFill>
                  <a:schemeClr val="bg1"/>
                </a:solidFill>
                <a:latin typeface="Cambria" pitchFamily="18" charset="0"/>
                <a:ea typeface="Cambria" pitchFamily="18" charset="0"/>
              </a:rPr>
              <a:t>Pani Kazimiera l. 78 wyszła z domu w poniedziałek wczesnym rankiem po kłótni z córką, która nie chciała z nią iść na grzyby. Ubrana adekwatnie do pogody. Nie posiadała ze sobą telefonu komórkowego. Leczona na cukrzycę, po udarze, ma problemy z pamięcią i poruszaniem się. Nie zabrała ze sobą leków, jedzenia ani napojów. W godzinach popołudniowych córka zgłosiła jej zaginięcie. Odnaleziona w kompleksie leśnym po dwóch dobach poszukiwań w stanie silnego wychłodzenia pani Kazimiera, została przewieziona do pobliskiego szpitala.</a:t>
            </a:r>
          </a:p>
          <a:p>
            <a:pPr marL="0" indent="0" algn="just">
              <a:lnSpc>
                <a:spcPct val="120000"/>
              </a:lnSpc>
              <a:spcBef>
                <a:spcPts val="0"/>
              </a:spcBef>
              <a:buNone/>
            </a:pPr>
            <a:endParaRPr lang="pl-PL" sz="2000" b="1" i="1" dirty="0" smtClean="0">
              <a:solidFill>
                <a:schemeClr val="bg1"/>
              </a:solidFill>
              <a:latin typeface="Cambria" pitchFamily="18" charset="0"/>
              <a:ea typeface="Cambria" pitchFamily="18" charset="0"/>
            </a:endParaRPr>
          </a:p>
          <a:p>
            <a:pPr marL="0" indent="0" algn="just">
              <a:lnSpc>
                <a:spcPct val="120000"/>
              </a:lnSpc>
              <a:spcBef>
                <a:spcPts val="0"/>
              </a:spcBef>
              <a:buNone/>
            </a:pPr>
            <a:r>
              <a:rPr lang="pl-PL" sz="2000" b="1" i="1" dirty="0" smtClean="0">
                <a:solidFill>
                  <a:schemeClr val="bg1"/>
                </a:solidFill>
                <a:latin typeface="Cambria" pitchFamily="18" charset="0"/>
                <a:ea typeface="Cambria" pitchFamily="18" charset="0"/>
              </a:rPr>
              <a:t>Osiemdziesięcioletni Pan Antoni wyszedł z domu bez telefonu i bez dokumentów pozostawiając list pożegnalny. Kilka dni później odnaleziono jego ciało.</a:t>
            </a:r>
          </a:p>
          <a:p>
            <a:pPr marL="0" indent="0" algn="just">
              <a:lnSpc>
                <a:spcPct val="120000"/>
              </a:lnSpc>
              <a:spcBef>
                <a:spcPts val="0"/>
              </a:spcBef>
              <a:buNone/>
            </a:pPr>
            <a:endParaRPr lang="pl-PL" sz="2000" b="1" i="1" dirty="0" smtClean="0">
              <a:solidFill>
                <a:schemeClr val="bg1"/>
              </a:solidFill>
              <a:latin typeface="Cambria" pitchFamily="18" charset="0"/>
              <a:ea typeface="Cambria" pitchFamily="18" charset="0"/>
            </a:endParaRPr>
          </a:p>
          <a:p>
            <a:pPr marL="0" indent="0" algn="just">
              <a:lnSpc>
                <a:spcPct val="120000"/>
              </a:lnSpc>
              <a:spcBef>
                <a:spcPts val="0"/>
              </a:spcBef>
              <a:buNone/>
            </a:pPr>
            <a:endParaRPr lang="pl-PL" sz="2000" b="1" dirty="0" smtClean="0">
              <a:solidFill>
                <a:schemeClr val="bg1"/>
              </a:solidFill>
              <a:latin typeface="Cambria" pitchFamily="18" charset="0"/>
              <a:ea typeface="Cambria" pitchFamily="18" charset="0"/>
            </a:endParaRPr>
          </a:p>
        </p:txBody>
      </p:sp>
      <p:pic>
        <p:nvPicPr>
          <p:cNvPr id="4" name="Obraz 2" descr="blacha-mazowsze"/>
          <p:cNvPicPr>
            <a:picLocks noChangeAspect="1" noChangeArrowheads="1"/>
          </p:cNvPicPr>
          <p:nvPr/>
        </p:nvPicPr>
        <p:blipFill>
          <a:blip r:embed="rId3" cstate="print">
            <a:lum bright="14000" contrast="-14000"/>
          </a:blip>
          <a:srcRect/>
          <a:stretch>
            <a:fillRect/>
          </a:stretch>
        </p:blipFill>
        <p:spPr bwMode="auto">
          <a:xfrm>
            <a:off x="8803" y="614585"/>
            <a:ext cx="1515197" cy="1367934"/>
          </a:xfrm>
          <a:prstGeom prst="rect">
            <a:avLst/>
          </a:prstGeom>
          <a:noFill/>
          <a:ln w="9525">
            <a:noFill/>
            <a:miter lim="800000"/>
            <a:headEnd/>
            <a:tailEnd/>
          </a:ln>
        </p:spPr>
      </p:pic>
    </p:spTree>
    <p:extLst>
      <p:ext uri="{BB962C8B-B14F-4D97-AF65-F5344CB8AC3E}">
        <p14:creationId xmlns:p14="http://schemas.microsoft.com/office/powerpoint/2010/main" xmlns="" val="2265130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0321" y="753228"/>
            <a:ext cx="9613861" cy="1080938"/>
          </a:xfrm>
        </p:spPr>
        <p:txBody>
          <a:bodyPr>
            <a:normAutofit/>
          </a:bodyPr>
          <a:lstStyle/>
          <a:p>
            <a:pPr algn="ctr"/>
            <a:r>
              <a:rPr lang="pl-PL" sz="4800" b="1" dirty="0" smtClean="0">
                <a:latin typeface="Cambria" panose="02040503050406030204" pitchFamily="18" charset="0"/>
              </a:rPr>
              <a:t>Przypadki z życia wzięte</a:t>
            </a:r>
            <a:endParaRPr lang="pl-PL" sz="4800" b="1" dirty="0">
              <a:latin typeface="Cambria" panose="02040503050406030204" pitchFamily="18" charset="0"/>
            </a:endParaRPr>
          </a:p>
        </p:txBody>
      </p:sp>
      <p:sp>
        <p:nvSpPr>
          <p:cNvPr id="3" name="Symbol zastępczy zawartości 2"/>
          <p:cNvSpPr>
            <a:spLocks noGrp="1"/>
          </p:cNvSpPr>
          <p:nvPr>
            <p:ph idx="1"/>
          </p:nvPr>
        </p:nvSpPr>
        <p:spPr>
          <a:xfrm>
            <a:off x="657225" y="2594047"/>
            <a:ext cx="10429876" cy="3540053"/>
          </a:xfrm>
        </p:spPr>
        <p:txBody>
          <a:bodyPr>
            <a:noAutofit/>
          </a:bodyPr>
          <a:lstStyle/>
          <a:p>
            <a:pPr marL="0" indent="0" algn="just">
              <a:lnSpc>
                <a:spcPct val="120000"/>
              </a:lnSpc>
              <a:spcBef>
                <a:spcPts val="0"/>
              </a:spcBef>
              <a:buNone/>
            </a:pPr>
            <a:r>
              <a:rPr lang="pl-PL" sz="2000" b="1" i="1" dirty="0" smtClean="0">
                <a:solidFill>
                  <a:schemeClr val="bg1"/>
                </a:solidFill>
                <a:latin typeface="Cambria" pitchFamily="18" charset="0"/>
                <a:ea typeface="Cambria" pitchFamily="18" charset="0"/>
              </a:rPr>
              <a:t>Pan Zygmunt, 66-letni mężczyzna wyszedł z domu wzburzony po otrzymaniu niepomyślnej wiadomości z banku i nie powrócił pomimo upływu kilku godzin. Według oświadczenia żony niezdolny do samodzielnej egzystencji, cierpi na chorobę Alzheimera, jest po dwóch zawałach, leczy się na nadciśnienie tętnicze. Po niedawno przebytym wypadku utyka na jedną nogę. Nie posiadał ze sobą telefonu komórkowego, nie zabrał dokumentów. Odnaleziony w godzinach nocnych na peryferiach miasta przez patrol policyjny, nie potrafił powiedzieć jak się nazywa i gdzie mieszka.</a:t>
            </a:r>
          </a:p>
          <a:p>
            <a:pPr marL="0" indent="0" algn="just">
              <a:lnSpc>
                <a:spcPct val="120000"/>
              </a:lnSpc>
              <a:spcBef>
                <a:spcPts val="0"/>
              </a:spcBef>
              <a:buNone/>
            </a:pPr>
            <a:endParaRPr lang="pl-PL" sz="2000" b="1" i="1" dirty="0" smtClean="0">
              <a:solidFill>
                <a:schemeClr val="bg1"/>
              </a:solidFill>
              <a:latin typeface="Cambria" pitchFamily="18" charset="0"/>
              <a:ea typeface="Cambria" pitchFamily="18" charset="0"/>
            </a:endParaRPr>
          </a:p>
          <a:p>
            <a:pPr marL="0" indent="0" algn="just">
              <a:lnSpc>
                <a:spcPct val="120000"/>
              </a:lnSpc>
              <a:spcBef>
                <a:spcPts val="0"/>
              </a:spcBef>
              <a:buNone/>
            </a:pPr>
            <a:endParaRPr lang="pl-PL" sz="2000" b="1" i="1" dirty="0" smtClean="0">
              <a:solidFill>
                <a:schemeClr val="bg1"/>
              </a:solidFill>
              <a:latin typeface="Cambria" pitchFamily="18" charset="0"/>
              <a:ea typeface="Cambria" pitchFamily="18" charset="0"/>
            </a:endParaRPr>
          </a:p>
          <a:p>
            <a:pPr marL="0" indent="0" algn="just">
              <a:lnSpc>
                <a:spcPct val="120000"/>
              </a:lnSpc>
              <a:spcBef>
                <a:spcPts val="0"/>
              </a:spcBef>
              <a:buNone/>
            </a:pPr>
            <a:endParaRPr lang="pl-PL" sz="2000" b="1" dirty="0" smtClean="0">
              <a:solidFill>
                <a:schemeClr val="bg1"/>
              </a:solidFill>
              <a:latin typeface="Cambria" pitchFamily="18" charset="0"/>
              <a:ea typeface="Cambria" pitchFamily="18" charset="0"/>
            </a:endParaRPr>
          </a:p>
        </p:txBody>
      </p:sp>
      <p:pic>
        <p:nvPicPr>
          <p:cNvPr id="4" name="Obraz 2" descr="blacha-mazowsze"/>
          <p:cNvPicPr>
            <a:picLocks noChangeAspect="1" noChangeArrowheads="1"/>
          </p:cNvPicPr>
          <p:nvPr/>
        </p:nvPicPr>
        <p:blipFill>
          <a:blip r:embed="rId3" cstate="print">
            <a:lum bright="14000" contrast="-14000"/>
          </a:blip>
          <a:srcRect/>
          <a:stretch>
            <a:fillRect/>
          </a:stretch>
        </p:blipFill>
        <p:spPr bwMode="auto">
          <a:xfrm>
            <a:off x="8803" y="614585"/>
            <a:ext cx="1515197" cy="1367934"/>
          </a:xfrm>
          <a:prstGeom prst="rect">
            <a:avLst/>
          </a:prstGeom>
          <a:noFill/>
          <a:ln w="9525">
            <a:noFill/>
            <a:miter lim="800000"/>
            <a:headEnd/>
            <a:tailEnd/>
          </a:ln>
        </p:spPr>
      </p:pic>
    </p:spTree>
    <p:extLst>
      <p:ext uri="{BB962C8B-B14F-4D97-AF65-F5344CB8AC3E}">
        <p14:creationId xmlns:p14="http://schemas.microsoft.com/office/powerpoint/2010/main" xmlns="" val="2265130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0321" y="753228"/>
            <a:ext cx="9613861" cy="1080938"/>
          </a:xfrm>
        </p:spPr>
        <p:txBody>
          <a:bodyPr>
            <a:normAutofit/>
          </a:bodyPr>
          <a:lstStyle/>
          <a:p>
            <a:pPr algn="ctr"/>
            <a:r>
              <a:rPr lang="pl-PL" sz="4800" b="1" dirty="0" smtClean="0">
                <a:latin typeface="Cambria" panose="02040503050406030204" pitchFamily="18" charset="0"/>
              </a:rPr>
              <a:t>Przypadki z życia wzięte</a:t>
            </a:r>
            <a:endParaRPr lang="pl-PL" sz="4800" b="1" dirty="0">
              <a:latin typeface="Cambria" panose="02040503050406030204" pitchFamily="18" charset="0"/>
            </a:endParaRPr>
          </a:p>
        </p:txBody>
      </p:sp>
      <p:sp>
        <p:nvSpPr>
          <p:cNvPr id="3" name="Symbol zastępczy zawartości 2"/>
          <p:cNvSpPr>
            <a:spLocks noGrp="1"/>
          </p:cNvSpPr>
          <p:nvPr>
            <p:ph idx="1"/>
          </p:nvPr>
        </p:nvSpPr>
        <p:spPr>
          <a:xfrm>
            <a:off x="657225" y="2594047"/>
            <a:ext cx="10429876" cy="3540053"/>
          </a:xfrm>
        </p:spPr>
        <p:txBody>
          <a:bodyPr>
            <a:noAutofit/>
          </a:bodyPr>
          <a:lstStyle/>
          <a:p>
            <a:pPr marL="0" indent="0" algn="just">
              <a:lnSpc>
                <a:spcPct val="120000"/>
              </a:lnSpc>
              <a:spcBef>
                <a:spcPts val="0"/>
              </a:spcBef>
              <a:buNone/>
            </a:pPr>
            <a:endParaRPr lang="pl-PL" sz="2000" b="1" i="1" dirty="0" smtClean="0">
              <a:solidFill>
                <a:schemeClr val="bg1"/>
              </a:solidFill>
              <a:latin typeface="Cambria" pitchFamily="18" charset="0"/>
              <a:ea typeface="Cambria" pitchFamily="18" charset="0"/>
            </a:endParaRPr>
          </a:p>
          <a:p>
            <a:pPr marL="0" indent="0" algn="just">
              <a:lnSpc>
                <a:spcPct val="120000"/>
              </a:lnSpc>
              <a:spcBef>
                <a:spcPts val="0"/>
              </a:spcBef>
              <a:buNone/>
            </a:pPr>
            <a:r>
              <a:rPr lang="pl-PL" sz="2000" b="1" i="1" dirty="0" smtClean="0">
                <a:solidFill>
                  <a:schemeClr val="bg1"/>
                </a:solidFill>
                <a:latin typeface="Cambria" pitchFamily="18" charset="0"/>
                <a:ea typeface="Cambria" pitchFamily="18" charset="0"/>
              </a:rPr>
              <a:t>Starsze małżeństwo wybrało się w odwiedziny do krewnych. Zaniepokojeni brakiem kontaktu starszych państwa z rodziną bliscy ustalili, że małżeństwo nie dotarło do miejsca podróży i zgłosili zaginięcie rodziców. Małżonkowie zostali szczęśliwie odnalezieni, po zgłoszeniu na Policję otrzymanym od właściciela stacji benzynowej (kilkadziesiąt kilometrów od miejsca zamieszkania), na terenie której przebywali siedząc z aucie przez parę godzin, sprawiając wrażenie zdezorientowanych i zagubionych.</a:t>
            </a:r>
          </a:p>
          <a:p>
            <a:pPr marL="0" indent="0" algn="just">
              <a:lnSpc>
                <a:spcPct val="120000"/>
              </a:lnSpc>
              <a:spcBef>
                <a:spcPts val="0"/>
              </a:spcBef>
              <a:buNone/>
            </a:pPr>
            <a:endParaRPr lang="pl-PL" sz="2000" b="1" dirty="0" smtClean="0">
              <a:solidFill>
                <a:schemeClr val="bg1"/>
              </a:solidFill>
              <a:latin typeface="Cambria" pitchFamily="18" charset="0"/>
              <a:ea typeface="Cambria" pitchFamily="18" charset="0"/>
            </a:endParaRPr>
          </a:p>
        </p:txBody>
      </p:sp>
      <p:pic>
        <p:nvPicPr>
          <p:cNvPr id="4" name="Obraz 2" descr="blacha-mazowsze"/>
          <p:cNvPicPr>
            <a:picLocks noChangeAspect="1" noChangeArrowheads="1"/>
          </p:cNvPicPr>
          <p:nvPr/>
        </p:nvPicPr>
        <p:blipFill>
          <a:blip r:embed="rId3" cstate="print">
            <a:lum bright="14000" contrast="-14000"/>
          </a:blip>
          <a:srcRect/>
          <a:stretch>
            <a:fillRect/>
          </a:stretch>
        </p:blipFill>
        <p:spPr bwMode="auto">
          <a:xfrm>
            <a:off x="8803" y="614585"/>
            <a:ext cx="1515197" cy="1367934"/>
          </a:xfrm>
          <a:prstGeom prst="rect">
            <a:avLst/>
          </a:prstGeom>
          <a:noFill/>
          <a:ln w="9525">
            <a:noFill/>
            <a:miter lim="800000"/>
            <a:headEnd/>
            <a:tailEnd/>
          </a:ln>
        </p:spPr>
      </p:pic>
    </p:spTree>
    <p:extLst>
      <p:ext uri="{BB962C8B-B14F-4D97-AF65-F5344CB8AC3E}">
        <p14:creationId xmlns:p14="http://schemas.microsoft.com/office/powerpoint/2010/main" xmlns="" val="2265130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800" b="1" dirty="0" smtClean="0">
                <a:latin typeface="Cambria" panose="02040503050406030204" pitchFamily="18" charset="0"/>
              </a:rPr>
              <a:t>Garść smutnych statystyk</a:t>
            </a:r>
            <a:endParaRPr lang="pl-PL" sz="4800" b="1" dirty="0">
              <a:latin typeface="Cambria" panose="02040503050406030204" pitchFamily="18" charset="0"/>
            </a:endParaRPr>
          </a:p>
        </p:txBody>
      </p:sp>
      <p:sp>
        <p:nvSpPr>
          <p:cNvPr id="3" name="Symbol zastępczy zawartości 2"/>
          <p:cNvSpPr>
            <a:spLocks noGrp="1"/>
          </p:cNvSpPr>
          <p:nvPr>
            <p:ph idx="1"/>
          </p:nvPr>
        </p:nvSpPr>
        <p:spPr>
          <a:xfrm>
            <a:off x="438150" y="2148931"/>
            <a:ext cx="11106150" cy="4432843"/>
          </a:xfrm>
        </p:spPr>
        <p:txBody>
          <a:bodyPr>
            <a:normAutofit/>
          </a:bodyPr>
          <a:lstStyle/>
          <a:p>
            <a:pPr>
              <a:buNone/>
            </a:pPr>
            <a:r>
              <a:rPr lang="pl-PL" dirty="0" smtClean="0">
                <a:solidFill>
                  <a:schemeClr val="bg1"/>
                </a:solidFill>
                <a:latin typeface="Cambria" panose="02040503050406030204" pitchFamily="18" charset="0"/>
              </a:rPr>
              <a:t>Każdego roku w Polsce, zgłaszanych jest blisko </a:t>
            </a:r>
          </a:p>
          <a:p>
            <a:pPr>
              <a:buNone/>
            </a:pPr>
            <a:r>
              <a:rPr lang="pl-PL" b="1" dirty="0" smtClean="0">
                <a:solidFill>
                  <a:schemeClr val="bg1"/>
                </a:solidFill>
                <a:latin typeface="Cambria" panose="02040503050406030204" pitchFamily="18" charset="0"/>
              </a:rPr>
              <a:t>					1700 zaginięć osób powyżej 65 roku życia</a:t>
            </a:r>
            <a:r>
              <a:rPr lang="pl-PL" dirty="0" smtClean="0">
                <a:solidFill>
                  <a:schemeClr val="bg1"/>
                </a:solidFill>
                <a:latin typeface="Cambria" panose="02040503050406030204" pitchFamily="18" charset="0"/>
              </a:rPr>
              <a:t>.</a:t>
            </a:r>
          </a:p>
          <a:p>
            <a:pPr indent="-47625" algn="just">
              <a:buNone/>
            </a:pPr>
            <a:endParaRPr lang="pl-PL" dirty="0" smtClean="0">
              <a:solidFill>
                <a:schemeClr val="bg1"/>
              </a:solidFill>
              <a:latin typeface="Cambria" pitchFamily="18" charset="0"/>
              <a:ea typeface="Cambria" pitchFamily="18" charset="0"/>
            </a:endParaRPr>
          </a:p>
          <a:p>
            <a:pPr indent="-47625" algn="just">
              <a:buNone/>
            </a:pPr>
            <a:r>
              <a:rPr lang="pl-PL" dirty="0" smtClean="0">
                <a:solidFill>
                  <a:schemeClr val="bg1"/>
                </a:solidFill>
                <a:latin typeface="Cambria" pitchFamily="18" charset="0"/>
                <a:ea typeface="Cambria" pitchFamily="18" charset="0"/>
              </a:rPr>
              <a:t>Policja codziennie odnotowuje co najmniej kilka – kilkanaście tego typu zdarzeń</a:t>
            </a:r>
            <a:br>
              <a:rPr lang="pl-PL" dirty="0" smtClean="0">
                <a:solidFill>
                  <a:schemeClr val="bg1"/>
                </a:solidFill>
                <a:latin typeface="Cambria" pitchFamily="18" charset="0"/>
                <a:ea typeface="Cambria" pitchFamily="18" charset="0"/>
              </a:rPr>
            </a:br>
            <a:r>
              <a:rPr lang="pl-PL" dirty="0" smtClean="0">
                <a:solidFill>
                  <a:schemeClr val="bg1"/>
                </a:solidFill>
                <a:latin typeface="Cambria" pitchFamily="18" charset="0"/>
                <a:ea typeface="Cambria" pitchFamily="18" charset="0"/>
              </a:rPr>
              <a:t>z udziałem starszych osób. </a:t>
            </a:r>
          </a:p>
          <a:p>
            <a:pPr indent="-47625" algn="just">
              <a:buNone/>
            </a:pPr>
            <a:endParaRPr lang="pl-PL" sz="900" dirty="0" smtClean="0">
              <a:solidFill>
                <a:schemeClr val="bg1"/>
              </a:solidFill>
              <a:latin typeface="Cambria" pitchFamily="18" charset="0"/>
              <a:ea typeface="Cambria" pitchFamily="18" charset="0"/>
            </a:endParaRPr>
          </a:p>
          <a:p>
            <a:pPr indent="-47625" algn="just">
              <a:buNone/>
            </a:pPr>
            <a:r>
              <a:rPr lang="pl-PL" dirty="0" smtClean="0">
                <a:solidFill>
                  <a:schemeClr val="bg1"/>
                </a:solidFill>
                <a:latin typeface="Cambria" pitchFamily="18" charset="0"/>
                <a:ea typeface="Cambria" pitchFamily="18" charset="0"/>
              </a:rPr>
              <a:t>W zdecydowanej części, zgłoszenia te przypisywane są do I lub II poziomu poszukiwań, co oznacza, że zdrowie lub życie poszukiwanych osób jest bezpośrednio zagrożone (lub istnieje uzasadnione podejrzenie takiego zagrożenia) i wymaga natychmiastowych działań Policji.</a:t>
            </a:r>
            <a:endParaRPr lang="pl-PL" dirty="0">
              <a:solidFill>
                <a:schemeClr val="bg1"/>
              </a:solidFill>
              <a:latin typeface="Cambria" pitchFamily="18" charset="0"/>
              <a:ea typeface="Cambria" pitchFamily="18" charset="0"/>
            </a:endParaRPr>
          </a:p>
        </p:txBody>
      </p:sp>
      <p:pic>
        <p:nvPicPr>
          <p:cNvPr id="6" name="Obraz 2" descr="blacha-mazowsze"/>
          <p:cNvPicPr>
            <a:picLocks noChangeAspect="1" noChangeArrowheads="1"/>
          </p:cNvPicPr>
          <p:nvPr/>
        </p:nvPicPr>
        <p:blipFill>
          <a:blip r:embed="rId2" cstate="print">
            <a:lum bright="14000" contrast="-14000"/>
          </a:blip>
          <a:srcRect/>
          <a:stretch>
            <a:fillRect/>
          </a:stretch>
        </p:blipFill>
        <p:spPr bwMode="auto">
          <a:xfrm>
            <a:off x="7201" y="616838"/>
            <a:ext cx="1500690" cy="1354837"/>
          </a:xfrm>
          <a:prstGeom prst="rect">
            <a:avLst/>
          </a:prstGeom>
          <a:noFill/>
          <a:ln w="9525">
            <a:noFill/>
            <a:miter lim="800000"/>
            <a:headEnd/>
            <a:tailEnd/>
          </a:ln>
        </p:spPr>
      </p:pic>
    </p:spTree>
    <p:extLst>
      <p:ext uri="{BB962C8B-B14F-4D97-AF65-F5344CB8AC3E}">
        <p14:creationId xmlns:p14="http://schemas.microsoft.com/office/powerpoint/2010/main" xmlns="" val="2563485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800" b="1" dirty="0" smtClean="0">
                <a:latin typeface="Cambria" panose="02040503050406030204" pitchFamily="18" charset="0"/>
              </a:rPr>
              <a:t>Garść smutnych statystyk</a:t>
            </a:r>
            <a:endParaRPr lang="pl-PL" sz="4800" b="1" dirty="0">
              <a:latin typeface="Cambria" panose="02040503050406030204" pitchFamily="18" charset="0"/>
            </a:endParaRPr>
          </a:p>
        </p:txBody>
      </p:sp>
      <p:pic>
        <p:nvPicPr>
          <p:cNvPr id="6" name="Obraz 2" descr="blacha-mazowsze"/>
          <p:cNvPicPr>
            <a:picLocks noChangeAspect="1" noChangeArrowheads="1"/>
          </p:cNvPicPr>
          <p:nvPr/>
        </p:nvPicPr>
        <p:blipFill>
          <a:blip r:embed="rId2" cstate="print">
            <a:lum bright="14000" contrast="-14000"/>
          </a:blip>
          <a:srcRect/>
          <a:stretch>
            <a:fillRect/>
          </a:stretch>
        </p:blipFill>
        <p:spPr bwMode="auto">
          <a:xfrm>
            <a:off x="7201" y="616838"/>
            <a:ext cx="1500690" cy="1354837"/>
          </a:xfrm>
          <a:prstGeom prst="rect">
            <a:avLst/>
          </a:prstGeom>
          <a:noFill/>
          <a:ln w="9525">
            <a:noFill/>
            <a:miter lim="800000"/>
            <a:headEnd/>
            <a:tailEnd/>
          </a:ln>
        </p:spPr>
      </p:pic>
      <p:graphicFrame>
        <p:nvGraphicFramePr>
          <p:cNvPr id="7" name="Symbol zastępczy zawartości 6"/>
          <p:cNvGraphicFramePr>
            <a:graphicFrameLocks noGrp="1"/>
          </p:cNvGraphicFramePr>
          <p:nvPr>
            <p:ph idx="1"/>
          </p:nvPr>
        </p:nvGraphicFramePr>
        <p:xfrm>
          <a:off x="919163" y="2724149"/>
          <a:ext cx="9405937" cy="2937948"/>
        </p:xfrm>
        <a:graphic>
          <a:graphicData uri="http://schemas.openxmlformats.org/drawingml/2006/table">
            <a:tbl>
              <a:tblPr firstRow="1" bandRow="1">
                <a:tableStyleId>{5C22544A-7EE6-4342-B048-85BDC9FD1C3A}</a:tableStyleId>
              </a:tblPr>
              <a:tblGrid>
                <a:gridCol w="2653732">
                  <a:extLst>
                    <a:ext uri="{9D8B030D-6E8A-4147-A177-3AD203B41FA5}">
                      <a16:colId xmlns:a16="http://schemas.microsoft.com/office/drawing/2014/main" xmlns="" val="20000"/>
                    </a:ext>
                  </a:extLst>
                </a:gridCol>
                <a:gridCol w="3649757">
                  <a:extLst>
                    <a:ext uri="{9D8B030D-6E8A-4147-A177-3AD203B41FA5}">
                      <a16:colId xmlns:a16="http://schemas.microsoft.com/office/drawing/2014/main" xmlns="" val="20001"/>
                    </a:ext>
                  </a:extLst>
                </a:gridCol>
                <a:gridCol w="3102448">
                  <a:extLst>
                    <a:ext uri="{9D8B030D-6E8A-4147-A177-3AD203B41FA5}">
                      <a16:colId xmlns:a16="http://schemas.microsoft.com/office/drawing/2014/main" xmlns="" val="20002"/>
                    </a:ext>
                  </a:extLst>
                </a:gridCol>
              </a:tblGrid>
              <a:tr h="891103">
                <a:tc>
                  <a:txBody>
                    <a:bodyPr/>
                    <a:lstStyle/>
                    <a:p>
                      <a:pPr algn="ctr"/>
                      <a:r>
                        <a:rPr lang="pl-PL" b="1" dirty="0" smtClean="0">
                          <a:solidFill>
                            <a:schemeClr val="bg1"/>
                          </a:solidFill>
                          <a:latin typeface="Cambria" pitchFamily="18" charset="0"/>
                          <a:ea typeface="Cambria" pitchFamily="18" charset="0"/>
                        </a:rPr>
                        <a:t>Rok</a:t>
                      </a:r>
                      <a:endParaRPr lang="pl-PL" b="1" dirty="0">
                        <a:solidFill>
                          <a:schemeClr val="bg1"/>
                        </a:solidFill>
                        <a:latin typeface="Cambria" pitchFamily="18" charset="0"/>
                        <a:ea typeface="Cambria" pitchFamily="18" charset="0"/>
                      </a:endParaRPr>
                    </a:p>
                  </a:txBody>
                  <a:tcPr anchor="ctr"/>
                </a:tc>
                <a:tc>
                  <a:txBody>
                    <a:bodyPr/>
                    <a:lstStyle/>
                    <a:p>
                      <a:pPr algn="ctr"/>
                      <a:r>
                        <a:rPr lang="pl-PL" b="1" dirty="0" smtClean="0">
                          <a:solidFill>
                            <a:schemeClr val="bg1"/>
                          </a:solidFill>
                          <a:latin typeface="Cambria" pitchFamily="18" charset="0"/>
                          <a:ea typeface="Cambria" pitchFamily="18" charset="0"/>
                        </a:rPr>
                        <a:t>Osoby zaginione  65+</a:t>
                      </a:r>
                    </a:p>
                    <a:p>
                      <a:pPr algn="ctr"/>
                      <a:r>
                        <a:rPr lang="pl-PL" b="1" dirty="0" smtClean="0">
                          <a:solidFill>
                            <a:schemeClr val="bg1"/>
                          </a:solidFill>
                          <a:latin typeface="Cambria" pitchFamily="18" charset="0"/>
                          <a:ea typeface="Cambria" pitchFamily="18" charset="0"/>
                        </a:rPr>
                        <a:t>z terenu garnizonu mazowieckiego</a:t>
                      </a:r>
                      <a:endParaRPr lang="pl-PL" b="1" dirty="0">
                        <a:solidFill>
                          <a:schemeClr val="bg1"/>
                        </a:solidFill>
                        <a:latin typeface="Cambria" pitchFamily="18" charset="0"/>
                        <a:ea typeface="Cambria" pitchFamily="18" charset="0"/>
                      </a:endParaRPr>
                    </a:p>
                  </a:txBody>
                  <a:tcPr anchor="ctr"/>
                </a:tc>
                <a:tc>
                  <a:txBody>
                    <a:bodyPr/>
                    <a:lstStyle/>
                    <a:p>
                      <a:pPr algn="ctr"/>
                      <a:r>
                        <a:rPr lang="pl-PL" b="1" dirty="0" smtClean="0">
                          <a:solidFill>
                            <a:schemeClr val="bg1"/>
                          </a:solidFill>
                          <a:latin typeface="Cambria" pitchFamily="18" charset="0"/>
                          <a:ea typeface="Cambria" pitchFamily="18" charset="0"/>
                        </a:rPr>
                        <a:t>Odnaleziono zwłoki </a:t>
                      </a:r>
                    </a:p>
                    <a:p>
                      <a:pPr algn="ctr"/>
                      <a:r>
                        <a:rPr lang="pl-PL" b="1" dirty="0" smtClean="0">
                          <a:solidFill>
                            <a:schemeClr val="bg1"/>
                          </a:solidFill>
                          <a:latin typeface="Cambria" pitchFamily="18" charset="0"/>
                          <a:ea typeface="Cambria" pitchFamily="18" charset="0"/>
                        </a:rPr>
                        <a:t>osoby zaginionej</a:t>
                      </a:r>
                      <a:endParaRPr lang="pl-PL" b="1" dirty="0">
                        <a:solidFill>
                          <a:schemeClr val="bg1"/>
                        </a:solidFill>
                        <a:latin typeface="Cambria" pitchFamily="18" charset="0"/>
                        <a:ea typeface="Cambria" pitchFamily="18" charset="0"/>
                      </a:endParaRPr>
                    </a:p>
                  </a:txBody>
                  <a:tcPr anchor="ctr"/>
                </a:tc>
                <a:extLst>
                  <a:ext uri="{0D108BD9-81ED-4DB2-BD59-A6C34878D82A}">
                    <a16:rowId xmlns:a16="http://schemas.microsoft.com/office/drawing/2014/main" xmlns="" val="10000"/>
                  </a:ext>
                </a:extLst>
              </a:tr>
              <a:tr h="674516">
                <a:tc>
                  <a:txBody>
                    <a:bodyPr/>
                    <a:lstStyle/>
                    <a:p>
                      <a:pPr algn="ctr"/>
                      <a:r>
                        <a:rPr lang="pl-PL" b="1" dirty="0" smtClean="0">
                          <a:latin typeface="Cambria" pitchFamily="18" charset="0"/>
                          <a:ea typeface="Cambria" pitchFamily="18" charset="0"/>
                        </a:rPr>
                        <a:t>2018</a:t>
                      </a:r>
                      <a:endParaRPr lang="pl-PL" b="1"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93</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12</a:t>
                      </a:r>
                      <a:endParaRPr lang="pl-PL" dirty="0">
                        <a:latin typeface="Cambria" pitchFamily="18" charset="0"/>
                        <a:ea typeface="Cambria" pitchFamily="18" charset="0"/>
                      </a:endParaRPr>
                    </a:p>
                  </a:txBody>
                  <a:tcPr anchor="ctr"/>
                </a:tc>
                <a:extLst>
                  <a:ext uri="{0D108BD9-81ED-4DB2-BD59-A6C34878D82A}">
                    <a16:rowId xmlns:a16="http://schemas.microsoft.com/office/drawing/2014/main" xmlns="" val="10001"/>
                  </a:ext>
                </a:extLst>
              </a:tr>
              <a:tr h="674516">
                <a:tc>
                  <a:txBody>
                    <a:bodyPr/>
                    <a:lstStyle/>
                    <a:p>
                      <a:pPr algn="ctr"/>
                      <a:r>
                        <a:rPr lang="pl-PL" b="1" dirty="0" smtClean="0">
                          <a:latin typeface="Cambria" pitchFamily="18" charset="0"/>
                          <a:ea typeface="Cambria" pitchFamily="18" charset="0"/>
                        </a:rPr>
                        <a:t>2019</a:t>
                      </a:r>
                      <a:endParaRPr lang="pl-PL" b="1"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99</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11</a:t>
                      </a:r>
                      <a:endParaRPr lang="pl-PL" dirty="0">
                        <a:latin typeface="Cambria" pitchFamily="18" charset="0"/>
                        <a:ea typeface="Cambria" pitchFamily="18" charset="0"/>
                      </a:endParaRPr>
                    </a:p>
                  </a:txBody>
                  <a:tcPr anchor="ctr"/>
                </a:tc>
                <a:extLst>
                  <a:ext uri="{0D108BD9-81ED-4DB2-BD59-A6C34878D82A}">
                    <a16:rowId xmlns:a16="http://schemas.microsoft.com/office/drawing/2014/main" xmlns="" val="10002"/>
                  </a:ext>
                </a:extLst>
              </a:tr>
              <a:tr h="674516">
                <a:tc>
                  <a:txBody>
                    <a:bodyPr/>
                    <a:lstStyle/>
                    <a:p>
                      <a:pPr algn="ctr"/>
                      <a:r>
                        <a:rPr lang="pl-PL" b="1" dirty="0" smtClean="0">
                          <a:latin typeface="Cambria" pitchFamily="18" charset="0"/>
                          <a:ea typeface="Cambria" pitchFamily="18" charset="0"/>
                        </a:rPr>
                        <a:t>styczeń-wrzesień</a:t>
                      </a:r>
                    </a:p>
                    <a:p>
                      <a:pPr algn="ctr"/>
                      <a:r>
                        <a:rPr lang="pl-PL" b="1" dirty="0" smtClean="0">
                          <a:latin typeface="Cambria" pitchFamily="18" charset="0"/>
                          <a:ea typeface="Cambria" pitchFamily="18" charset="0"/>
                        </a:rPr>
                        <a:t>2020</a:t>
                      </a:r>
                      <a:endParaRPr lang="pl-PL" b="1"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84</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13</a:t>
                      </a:r>
                      <a:endParaRPr lang="pl-PL" dirty="0">
                        <a:latin typeface="Cambria" pitchFamily="18" charset="0"/>
                        <a:ea typeface="Cambria" pitchFamily="18" charset="0"/>
                      </a:endParaRPr>
                    </a:p>
                  </a:txBody>
                  <a:tcPr anchor="ctr"/>
                </a:tc>
                <a:extLst>
                  <a:ext uri="{0D108BD9-81ED-4DB2-BD59-A6C34878D82A}">
                    <a16:rowId xmlns:a16="http://schemas.microsoft.com/office/drawing/2014/main" xmlns="" val="10003"/>
                  </a:ext>
                </a:extLst>
              </a:tr>
            </a:tbl>
          </a:graphicData>
        </a:graphic>
      </p:graphicFrame>
      <p:sp>
        <p:nvSpPr>
          <p:cNvPr id="9" name="Prostokąt 8"/>
          <p:cNvSpPr/>
          <p:nvPr/>
        </p:nvSpPr>
        <p:spPr>
          <a:xfrm>
            <a:off x="609600" y="5815310"/>
            <a:ext cx="10706099" cy="646331"/>
          </a:xfrm>
          <a:prstGeom prst="rect">
            <a:avLst/>
          </a:prstGeom>
        </p:spPr>
        <p:txBody>
          <a:bodyPr wrap="square">
            <a:spAutoFit/>
          </a:bodyPr>
          <a:lstStyle/>
          <a:p>
            <a:r>
              <a:rPr lang="pl-PL" dirty="0" smtClean="0">
                <a:latin typeface="Cambria" pitchFamily="18" charset="0"/>
                <a:ea typeface="Cambria" pitchFamily="18" charset="0"/>
              </a:rPr>
              <a:t>Należy pamiętać, że zaginięcie starszej osoby wiąże się z wyższym ryzykiem utraty życia czy zdrowia,</a:t>
            </a:r>
          </a:p>
          <a:p>
            <a:r>
              <a:rPr lang="pl-PL" dirty="0" smtClean="0">
                <a:latin typeface="Cambria" pitchFamily="18" charset="0"/>
                <a:ea typeface="Cambria" pitchFamily="18" charset="0"/>
              </a:rPr>
              <a:t>niż w przypadku osób dużo młodszych, w sile wieku.</a:t>
            </a:r>
            <a:endParaRPr lang="pl-PL" dirty="0">
              <a:latin typeface="Cambria" pitchFamily="18" charset="0"/>
              <a:ea typeface="Cambria" pitchFamily="18" charset="0"/>
            </a:endParaRPr>
          </a:p>
        </p:txBody>
      </p:sp>
    </p:spTree>
    <p:extLst>
      <p:ext uri="{BB962C8B-B14F-4D97-AF65-F5344CB8AC3E}">
        <p14:creationId xmlns:p14="http://schemas.microsoft.com/office/powerpoint/2010/main" xmlns="" val="2563485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800" b="1" dirty="0" smtClean="0">
                <a:latin typeface="Cambria" panose="02040503050406030204" pitchFamily="18" charset="0"/>
              </a:rPr>
              <a:t>Garść smutnych statystyk</a:t>
            </a:r>
            <a:endParaRPr lang="pl-PL" sz="4800" b="1" dirty="0">
              <a:latin typeface="Cambria" panose="02040503050406030204" pitchFamily="18" charset="0"/>
            </a:endParaRPr>
          </a:p>
        </p:txBody>
      </p:sp>
      <p:pic>
        <p:nvPicPr>
          <p:cNvPr id="6" name="Obraz 2" descr="blacha-mazowsze"/>
          <p:cNvPicPr>
            <a:picLocks noChangeAspect="1" noChangeArrowheads="1"/>
          </p:cNvPicPr>
          <p:nvPr/>
        </p:nvPicPr>
        <p:blipFill>
          <a:blip r:embed="rId2" cstate="print">
            <a:lum bright="14000" contrast="-14000"/>
          </a:blip>
          <a:srcRect/>
          <a:stretch>
            <a:fillRect/>
          </a:stretch>
        </p:blipFill>
        <p:spPr bwMode="auto">
          <a:xfrm>
            <a:off x="7201" y="616838"/>
            <a:ext cx="1500690" cy="1354837"/>
          </a:xfrm>
          <a:prstGeom prst="rect">
            <a:avLst/>
          </a:prstGeom>
          <a:noFill/>
          <a:ln w="9525">
            <a:noFill/>
            <a:miter lim="800000"/>
            <a:headEnd/>
            <a:tailEnd/>
          </a:ln>
        </p:spPr>
      </p:pic>
      <p:graphicFrame>
        <p:nvGraphicFramePr>
          <p:cNvPr id="7" name="Symbol zastępczy zawartości 6"/>
          <p:cNvGraphicFramePr>
            <a:graphicFrameLocks noGrp="1"/>
          </p:cNvGraphicFramePr>
          <p:nvPr>
            <p:ph idx="1"/>
          </p:nvPr>
        </p:nvGraphicFramePr>
        <p:xfrm>
          <a:off x="314325" y="3381377"/>
          <a:ext cx="11582399" cy="2377440"/>
        </p:xfrm>
        <a:graphic>
          <a:graphicData uri="http://schemas.openxmlformats.org/drawingml/2006/table">
            <a:tbl>
              <a:tblPr firstRow="1" bandRow="1">
                <a:tableStyleId>{5C22544A-7EE6-4342-B048-85BDC9FD1C3A}</a:tableStyleId>
              </a:tblPr>
              <a:tblGrid>
                <a:gridCol w="1166252">
                  <a:extLst>
                    <a:ext uri="{9D8B030D-6E8A-4147-A177-3AD203B41FA5}">
                      <a16:colId xmlns:a16="http://schemas.microsoft.com/office/drawing/2014/main" xmlns="" val="20000"/>
                    </a:ext>
                  </a:extLst>
                </a:gridCol>
                <a:gridCol w="1220958">
                  <a:extLst>
                    <a:ext uri="{9D8B030D-6E8A-4147-A177-3AD203B41FA5}">
                      <a16:colId xmlns:a16="http://schemas.microsoft.com/office/drawing/2014/main" xmlns="" val="20001"/>
                    </a:ext>
                  </a:extLst>
                </a:gridCol>
                <a:gridCol w="1129750">
                  <a:extLst>
                    <a:ext uri="{9D8B030D-6E8A-4147-A177-3AD203B41FA5}">
                      <a16:colId xmlns:a16="http://schemas.microsoft.com/office/drawing/2014/main" xmlns="" val="20002"/>
                    </a:ext>
                  </a:extLst>
                </a:gridCol>
                <a:gridCol w="1699538">
                  <a:extLst>
                    <a:ext uri="{9D8B030D-6E8A-4147-A177-3AD203B41FA5}">
                      <a16:colId xmlns:a16="http://schemas.microsoft.com/office/drawing/2014/main" xmlns="" val="20003"/>
                    </a:ext>
                  </a:extLst>
                </a:gridCol>
                <a:gridCol w="1306581">
                  <a:extLst>
                    <a:ext uri="{9D8B030D-6E8A-4147-A177-3AD203B41FA5}">
                      <a16:colId xmlns:a16="http://schemas.microsoft.com/office/drawing/2014/main" xmlns="" val="20004"/>
                    </a:ext>
                  </a:extLst>
                </a:gridCol>
                <a:gridCol w="1601299">
                  <a:extLst>
                    <a:ext uri="{9D8B030D-6E8A-4147-A177-3AD203B41FA5}">
                      <a16:colId xmlns:a16="http://schemas.microsoft.com/office/drawing/2014/main" xmlns="" val="20005"/>
                    </a:ext>
                  </a:extLst>
                </a:gridCol>
                <a:gridCol w="1493236">
                  <a:extLst>
                    <a:ext uri="{9D8B030D-6E8A-4147-A177-3AD203B41FA5}">
                      <a16:colId xmlns:a16="http://schemas.microsoft.com/office/drawing/2014/main" xmlns="" val="20006"/>
                    </a:ext>
                  </a:extLst>
                </a:gridCol>
                <a:gridCol w="806543">
                  <a:extLst>
                    <a:ext uri="{9D8B030D-6E8A-4147-A177-3AD203B41FA5}">
                      <a16:colId xmlns:a16="http://schemas.microsoft.com/office/drawing/2014/main" xmlns="" val="20007"/>
                    </a:ext>
                  </a:extLst>
                </a:gridCol>
                <a:gridCol w="1158242">
                  <a:extLst>
                    <a:ext uri="{9D8B030D-6E8A-4147-A177-3AD203B41FA5}">
                      <a16:colId xmlns:a16="http://schemas.microsoft.com/office/drawing/2014/main" xmlns="" val="20008"/>
                    </a:ext>
                  </a:extLst>
                </a:gridCol>
              </a:tblGrid>
              <a:tr h="1017220">
                <a:tc>
                  <a:txBody>
                    <a:bodyPr/>
                    <a:lstStyle/>
                    <a:p>
                      <a:pPr algn="ctr"/>
                      <a:r>
                        <a:rPr lang="pl-PL" sz="1600" b="1" dirty="0" smtClean="0">
                          <a:solidFill>
                            <a:schemeClr val="bg1"/>
                          </a:solidFill>
                          <a:latin typeface="Cambria" pitchFamily="18" charset="0"/>
                          <a:ea typeface="Cambria" pitchFamily="18" charset="0"/>
                        </a:rPr>
                        <a:t>Rok</a:t>
                      </a:r>
                      <a:endParaRPr lang="pl-PL" sz="1600" b="1" dirty="0">
                        <a:solidFill>
                          <a:schemeClr val="bg1"/>
                        </a:solidFill>
                        <a:latin typeface="Cambria" pitchFamily="18" charset="0"/>
                        <a:ea typeface="Cambria" pitchFamily="18" charset="0"/>
                      </a:endParaRPr>
                    </a:p>
                  </a:txBody>
                  <a:tcPr anchor="ctr"/>
                </a:tc>
                <a:tc>
                  <a:txBody>
                    <a:bodyPr/>
                    <a:lstStyle/>
                    <a:p>
                      <a:pPr algn="ctr"/>
                      <a:r>
                        <a:rPr lang="pl-PL" sz="1600" b="1" dirty="0" smtClean="0">
                          <a:solidFill>
                            <a:schemeClr val="tx1"/>
                          </a:solidFill>
                          <a:latin typeface="Cambria" pitchFamily="18" charset="0"/>
                          <a:ea typeface="Cambria" pitchFamily="18" charset="0"/>
                        </a:rPr>
                        <a:t>Choroba psychiczna</a:t>
                      </a:r>
                      <a:endParaRPr lang="pl-PL" sz="1600" b="1" dirty="0">
                        <a:solidFill>
                          <a:schemeClr val="tx1"/>
                        </a:solidFill>
                        <a:latin typeface="Cambria" pitchFamily="18" charset="0"/>
                        <a:ea typeface="Cambria" pitchFamily="18" charset="0"/>
                      </a:endParaRPr>
                    </a:p>
                  </a:txBody>
                  <a:tcPr anchor="ctr"/>
                </a:tc>
                <a:tc>
                  <a:txBody>
                    <a:bodyPr/>
                    <a:lstStyle/>
                    <a:p>
                      <a:pPr algn="ctr"/>
                      <a:r>
                        <a:rPr lang="pl-PL" sz="1600" b="1" dirty="0" smtClean="0">
                          <a:solidFill>
                            <a:schemeClr val="tx1"/>
                          </a:solidFill>
                          <a:latin typeface="Cambria" pitchFamily="18" charset="0"/>
                          <a:ea typeface="Cambria" pitchFamily="18" charset="0"/>
                        </a:rPr>
                        <a:t>Konflikty</a:t>
                      </a:r>
                      <a:r>
                        <a:rPr lang="pl-PL" sz="1600" b="1" baseline="0" dirty="0" smtClean="0">
                          <a:solidFill>
                            <a:schemeClr val="tx1"/>
                          </a:solidFill>
                          <a:latin typeface="Cambria" pitchFamily="18" charset="0"/>
                          <a:ea typeface="Cambria" pitchFamily="18" charset="0"/>
                        </a:rPr>
                        <a:t> </a:t>
                      </a:r>
                      <a:r>
                        <a:rPr lang="pl-PL" sz="1600" b="1" dirty="0" smtClean="0">
                          <a:solidFill>
                            <a:schemeClr val="tx1"/>
                          </a:solidFill>
                          <a:latin typeface="Cambria" pitchFamily="18" charset="0"/>
                          <a:ea typeface="Cambria" pitchFamily="18" charset="0"/>
                        </a:rPr>
                        <a:t>rodzinne</a:t>
                      </a:r>
                      <a:endParaRPr lang="pl-PL" sz="1600" b="1" dirty="0">
                        <a:solidFill>
                          <a:schemeClr val="tx1"/>
                        </a:solidFill>
                        <a:latin typeface="Cambria" pitchFamily="18" charset="0"/>
                        <a:ea typeface="Cambria" pitchFamily="18" charset="0"/>
                      </a:endParaRPr>
                    </a:p>
                  </a:txBody>
                  <a:tcPr anchor="ctr"/>
                </a:tc>
                <a:tc>
                  <a:txBody>
                    <a:bodyPr/>
                    <a:lstStyle/>
                    <a:p>
                      <a:pPr algn="ctr"/>
                      <a:r>
                        <a:rPr lang="pl-PL" sz="1600" b="1" dirty="0" smtClean="0">
                          <a:solidFill>
                            <a:schemeClr val="tx1"/>
                          </a:solidFill>
                          <a:latin typeface="Cambria" pitchFamily="18" charset="0"/>
                          <a:ea typeface="Cambria" pitchFamily="18" charset="0"/>
                        </a:rPr>
                        <a:t>Oddalenie z Domu</a:t>
                      </a:r>
                      <a:r>
                        <a:rPr lang="pl-PL" sz="1600" b="1" baseline="0" dirty="0" smtClean="0">
                          <a:solidFill>
                            <a:schemeClr val="tx1"/>
                          </a:solidFill>
                          <a:latin typeface="Cambria" pitchFamily="18" charset="0"/>
                          <a:ea typeface="Cambria" pitchFamily="18" charset="0"/>
                        </a:rPr>
                        <a:t> Pomocy Społecznej DPS</a:t>
                      </a:r>
                      <a:endParaRPr lang="pl-PL" sz="1600" b="1" dirty="0">
                        <a:solidFill>
                          <a:schemeClr val="tx1"/>
                        </a:solidFill>
                        <a:latin typeface="Cambria" pitchFamily="18" charset="0"/>
                        <a:ea typeface="Cambria" pitchFamily="18" charset="0"/>
                      </a:endParaRPr>
                    </a:p>
                  </a:txBody>
                  <a:tcPr anchor="ctr"/>
                </a:tc>
                <a:tc>
                  <a:txBody>
                    <a:bodyPr/>
                    <a:lstStyle/>
                    <a:p>
                      <a:pPr algn="ctr"/>
                      <a:r>
                        <a:rPr lang="pl-PL" sz="1600" b="1" dirty="0" smtClean="0">
                          <a:solidFill>
                            <a:schemeClr val="tx1"/>
                          </a:solidFill>
                          <a:latin typeface="Cambria" pitchFamily="18" charset="0"/>
                          <a:ea typeface="Cambria" pitchFamily="18" charset="0"/>
                        </a:rPr>
                        <a:t>Oddalenie ze szpitala</a:t>
                      </a:r>
                      <a:endParaRPr lang="pl-PL" sz="1600" b="1" dirty="0">
                        <a:solidFill>
                          <a:schemeClr val="tx1"/>
                        </a:solidFill>
                        <a:latin typeface="Cambria" pitchFamily="18" charset="0"/>
                        <a:ea typeface="Cambria" pitchFamily="18" charset="0"/>
                      </a:endParaRPr>
                    </a:p>
                  </a:txBody>
                  <a:tcPr anchor="ctr"/>
                </a:tc>
                <a:tc>
                  <a:txBody>
                    <a:bodyPr/>
                    <a:lstStyle/>
                    <a:p>
                      <a:pPr algn="ctr"/>
                      <a:r>
                        <a:rPr lang="pl-PL" sz="1600" b="1" dirty="0" smtClean="0">
                          <a:solidFill>
                            <a:schemeClr val="tx1"/>
                          </a:solidFill>
                          <a:latin typeface="Cambria" pitchFamily="18" charset="0"/>
                          <a:ea typeface="Cambria" pitchFamily="18" charset="0"/>
                        </a:rPr>
                        <a:t>Świadome zerwanie kontaktów ze środowiskiem </a:t>
                      </a:r>
                      <a:endParaRPr lang="pl-PL" sz="1600" b="1" dirty="0">
                        <a:solidFill>
                          <a:schemeClr val="tx1"/>
                        </a:solidFill>
                        <a:latin typeface="Cambria" pitchFamily="18" charset="0"/>
                        <a:ea typeface="Cambria" pitchFamily="18" charset="0"/>
                      </a:endParaRPr>
                    </a:p>
                  </a:txBody>
                  <a:tcPr anchor="ctr"/>
                </a:tc>
                <a:tc>
                  <a:txBody>
                    <a:bodyPr/>
                    <a:lstStyle/>
                    <a:p>
                      <a:pPr algn="ctr"/>
                      <a:r>
                        <a:rPr lang="pl-PL" sz="1600" b="1" dirty="0" smtClean="0">
                          <a:solidFill>
                            <a:schemeClr val="tx1"/>
                          </a:solidFill>
                          <a:latin typeface="Cambria" pitchFamily="18" charset="0"/>
                          <a:ea typeface="Cambria" pitchFamily="18" charset="0"/>
                        </a:rPr>
                        <a:t>Samobójstwo</a:t>
                      </a:r>
                      <a:endParaRPr lang="pl-PL" sz="1600" b="1" dirty="0">
                        <a:solidFill>
                          <a:schemeClr val="tx1"/>
                        </a:solidFill>
                        <a:latin typeface="Cambria" pitchFamily="18" charset="0"/>
                        <a:ea typeface="Cambria" pitchFamily="18" charset="0"/>
                      </a:endParaRPr>
                    </a:p>
                  </a:txBody>
                  <a:tcPr anchor="ctr"/>
                </a:tc>
                <a:tc>
                  <a:txBody>
                    <a:bodyPr/>
                    <a:lstStyle/>
                    <a:p>
                      <a:pPr algn="ctr"/>
                      <a:r>
                        <a:rPr lang="pl-PL" sz="1600" b="1" dirty="0" smtClean="0">
                          <a:solidFill>
                            <a:schemeClr val="tx1"/>
                          </a:solidFill>
                          <a:latin typeface="Cambria" pitchFamily="18" charset="0"/>
                          <a:ea typeface="Cambria" pitchFamily="18" charset="0"/>
                        </a:rPr>
                        <a:t>Inne</a:t>
                      </a:r>
                    </a:p>
                  </a:txBody>
                  <a:tcPr anchor="ctr"/>
                </a:tc>
                <a:tc>
                  <a:txBody>
                    <a:bodyPr/>
                    <a:lstStyle/>
                    <a:p>
                      <a:pPr algn="ctr"/>
                      <a:r>
                        <a:rPr lang="pl-PL" sz="1600" b="1" dirty="0" smtClean="0">
                          <a:solidFill>
                            <a:schemeClr val="bg1"/>
                          </a:solidFill>
                          <a:latin typeface="Cambria" pitchFamily="18" charset="0"/>
                          <a:ea typeface="Cambria" pitchFamily="18" charset="0"/>
                        </a:rPr>
                        <a:t>Razem zaginięć</a:t>
                      </a:r>
                      <a:r>
                        <a:rPr lang="pl-PL" sz="1600" b="1" baseline="0" dirty="0" smtClean="0">
                          <a:solidFill>
                            <a:schemeClr val="bg1"/>
                          </a:solidFill>
                          <a:latin typeface="Cambria" pitchFamily="18" charset="0"/>
                          <a:ea typeface="Cambria" pitchFamily="18" charset="0"/>
                        </a:rPr>
                        <a:t> </a:t>
                      </a:r>
                      <a:r>
                        <a:rPr lang="pl-PL" sz="1600" b="1" dirty="0" smtClean="0">
                          <a:solidFill>
                            <a:schemeClr val="bg1"/>
                          </a:solidFill>
                          <a:latin typeface="Cambria" pitchFamily="18" charset="0"/>
                          <a:ea typeface="Cambria" pitchFamily="18" charset="0"/>
                        </a:rPr>
                        <a:t>seniorów</a:t>
                      </a:r>
                    </a:p>
                  </a:txBody>
                  <a:tcPr anchor="ctr"/>
                </a:tc>
                <a:extLst>
                  <a:ext uri="{0D108BD9-81ED-4DB2-BD59-A6C34878D82A}">
                    <a16:rowId xmlns:a16="http://schemas.microsoft.com/office/drawing/2014/main" xmlns="" val="10000"/>
                  </a:ext>
                </a:extLst>
              </a:tr>
              <a:tr h="348761">
                <a:tc>
                  <a:txBody>
                    <a:bodyPr/>
                    <a:lstStyle/>
                    <a:p>
                      <a:pPr algn="ctr"/>
                      <a:r>
                        <a:rPr lang="pl-PL" sz="1600" b="1" dirty="0" smtClean="0">
                          <a:latin typeface="Cambria" pitchFamily="18" charset="0"/>
                          <a:ea typeface="Cambria" pitchFamily="18" charset="0"/>
                        </a:rPr>
                        <a:t>2018</a:t>
                      </a:r>
                      <a:endParaRPr lang="pl-PL" sz="1600" b="1"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5</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8</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4</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1</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3</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1</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71</a:t>
                      </a:r>
                      <a:endParaRPr lang="pl-PL" dirty="0">
                        <a:latin typeface="Cambria" pitchFamily="18" charset="0"/>
                        <a:ea typeface="Cambria" pitchFamily="18" charset="0"/>
                      </a:endParaRPr>
                    </a:p>
                  </a:txBody>
                  <a:tcPr anchor="ctr"/>
                </a:tc>
                <a:tc>
                  <a:txBody>
                    <a:bodyPr/>
                    <a:lstStyle/>
                    <a:p>
                      <a:pPr algn="ctr"/>
                      <a:r>
                        <a:rPr lang="pl-PL" b="1" dirty="0" smtClean="0">
                          <a:latin typeface="Cambria" pitchFamily="18" charset="0"/>
                          <a:ea typeface="Cambria" pitchFamily="18" charset="0"/>
                        </a:rPr>
                        <a:t>93</a:t>
                      </a:r>
                      <a:endParaRPr lang="pl-PL" b="1" dirty="0">
                        <a:latin typeface="Cambria" pitchFamily="18" charset="0"/>
                        <a:ea typeface="Cambria" pitchFamily="18" charset="0"/>
                      </a:endParaRPr>
                    </a:p>
                  </a:txBody>
                  <a:tcPr anchor="ctr"/>
                </a:tc>
                <a:extLst>
                  <a:ext uri="{0D108BD9-81ED-4DB2-BD59-A6C34878D82A}">
                    <a16:rowId xmlns:a16="http://schemas.microsoft.com/office/drawing/2014/main" xmlns="" val="10001"/>
                  </a:ext>
                </a:extLst>
              </a:tr>
              <a:tr h="348761">
                <a:tc>
                  <a:txBody>
                    <a:bodyPr/>
                    <a:lstStyle/>
                    <a:p>
                      <a:pPr algn="ctr"/>
                      <a:r>
                        <a:rPr lang="pl-PL" sz="1600" b="1" dirty="0" smtClean="0">
                          <a:latin typeface="Cambria" pitchFamily="18" charset="0"/>
                          <a:ea typeface="Cambria" pitchFamily="18" charset="0"/>
                        </a:rPr>
                        <a:t>2019</a:t>
                      </a:r>
                      <a:endParaRPr lang="pl-PL" sz="1600" b="1"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1</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2</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5</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3</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5</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0</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83</a:t>
                      </a:r>
                      <a:endParaRPr lang="pl-PL" dirty="0">
                        <a:latin typeface="Cambria" pitchFamily="18" charset="0"/>
                        <a:ea typeface="Cambria" pitchFamily="18" charset="0"/>
                      </a:endParaRPr>
                    </a:p>
                  </a:txBody>
                  <a:tcPr anchor="ctr"/>
                </a:tc>
                <a:tc>
                  <a:txBody>
                    <a:bodyPr/>
                    <a:lstStyle/>
                    <a:p>
                      <a:pPr algn="ctr"/>
                      <a:r>
                        <a:rPr lang="pl-PL" b="1" dirty="0" smtClean="0">
                          <a:latin typeface="Cambria" pitchFamily="18" charset="0"/>
                          <a:ea typeface="Cambria" pitchFamily="18" charset="0"/>
                        </a:rPr>
                        <a:t>99</a:t>
                      </a:r>
                      <a:endParaRPr lang="pl-PL" b="1" dirty="0">
                        <a:latin typeface="Cambria" pitchFamily="18" charset="0"/>
                        <a:ea typeface="Cambria" pitchFamily="18" charset="0"/>
                      </a:endParaRPr>
                    </a:p>
                  </a:txBody>
                  <a:tcPr anchor="ctr"/>
                </a:tc>
                <a:extLst>
                  <a:ext uri="{0D108BD9-81ED-4DB2-BD59-A6C34878D82A}">
                    <a16:rowId xmlns:a16="http://schemas.microsoft.com/office/drawing/2014/main" xmlns="" val="10002"/>
                  </a:ext>
                </a:extLst>
              </a:tr>
              <a:tr h="552205">
                <a:tc>
                  <a:txBody>
                    <a:bodyPr/>
                    <a:lstStyle/>
                    <a:p>
                      <a:pPr algn="ctr"/>
                      <a:r>
                        <a:rPr lang="pl-PL" sz="1600" b="1" dirty="0" smtClean="0">
                          <a:latin typeface="Cambria" pitchFamily="18" charset="0"/>
                          <a:ea typeface="Cambria" pitchFamily="18" charset="0"/>
                        </a:rPr>
                        <a:t>I-IX</a:t>
                      </a:r>
                    </a:p>
                    <a:p>
                      <a:pPr algn="ctr"/>
                      <a:r>
                        <a:rPr lang="pl-PL" sz="1600" b="1" dirty="0" smtClean="0">
                          <a:latin typeface="Cambria" pitchFamily="18" charset="0"/>
                          <a:ea typeface="Cambria" pitchFamily="18" charset="0"/>
                        </a:rPr>
                        <a:t>2020</a:t>
                      </a:r>
                      <a:endParaRPr lang="pl-PL" sz="1600" b="1"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7</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4</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6</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1</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2</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1</a:t>
                      </a:r>
                      <a:endParaRPr lang="pl-PL" dirty="0">
                        <a:latin typeface="Cambria" pitchFamily="18" charset="0"/>
                        <a:ea typeface="Cambria" pitchFamily="18" charset="0"/>
                      </a:endParaRPr>
                    </a:p>
                  </a:txBody>
                  <a:tcPr anchor="ctr"/>
                </a:tc>
                <a:tc>
                  <a:txBody>
                    <a:bodyPr/>
                    <a:lstStyle/>
                    <a:p>
                      <a:pPr algn="ctr"/>
                      <a:r>
                        <a:rPr lang="pl-PL" dirty="0" smtClean="0">
                          <a:latin typeface="Cambria" pitchFamily="18" charset="0"/>
                          <a:ea typeface="Cambria" pitchFamily="18" charset="0"/>
                        </a:rPr>
                        <a:t>63</a:t>
                      </a:r>
                      <a:endParaRPr lang="pl-PL" dirty="0">
                        <a:latin typeface="Cambria" pitchFamily="18" charset="0"/>
                        <a:ea typeface="Cambria" pitchFamily="18" charset="0"/>
                      </a:endParaRPr>
                    </a:p>
                  </a:txBody>
                  <a:tcPr anchor="ctr"/>
                </a:tc>
                <a:tc>
                  <a:txBody>
                    <a:bodyPr/>
                    <a:lstStyle/>
                    <a:p>
                      <a:pPr algn="ctr"/>
                      <a:r>
                        <a:rPr lang="pl-PL" b="1" dirty="0" smtClean="0">
                          <a:latin typeface="Cambria" pitchFamily="18" charset="0"/>
                          <a:ea typeface="Cambria" pitchFamily="18" charset="0"/>
                        </a:rPr>
                        <a:t>84</a:t>
                      </a:r>
                      <a:endParaRPr lang="pl-PL" b="1" dirty="0">
                        <a:latin typeface="Cambria" pitchFamily="18" charset="0"/>
                        <a:ea typeface="Cambria" pitchFamily="18" charset="0"/>
                      </a:endParaRPr>
                    </a:p>
                  </a:txBody>
                  <a:tcPr anchor="ctr"/>
                </a:tc>
                <a:extLst>
                  <a:ext uri="{0D108BD9-81ED-4DB2-BD59-A6C34878D82A}">
                    <a16:rowId xmlns:a16="http://schemas.microsoft.com/office/drawing/2014/main" xmlns="" val="10003"/>
                  </a:ext>
                </a:extLst>
              </a:tr>
            </a:tbl>
          </a:graphicData>
        </a:graphic>
      </p:graphicFrame>
      <p:sp>
        <p:nvSpPr>
          <p:cNvPr id="5" name="Prostokąt 4"/>
          <p:cNvSpPr/>
          <p:nvPr/>
        </p:nvSpPr>
        <p:spPr>
          <a:xfrm>
            <a:off x="1152524" y="2187873"/>
            <a:ext cx="9448801" cy="1015663"/>
          </a:xfrm>
          <a:prstGeom prst="rect">
            <a:avLst/>
          </a:prstGeom>
        </p:spPr>
        <p:txBody>
          <a:bodyPr wrap="square">
            <a:spAutoFit/>
          </a:bodyPr>
          <a:lstStyle/>
          <a:p>
            <a:pPr lvl="0" algn="ctr"/>
            <a:r>
              <a:rPr lang="pl-PL" sz="2000" b="1" dirty="0" smtClean="0">
                <a:solidFill>
                  <a:schemeClr val="bg1"/>
                </a:solidFill>
                <a:latin typeface="Cambria" pitchFamily="18" charset="0"/>
                <a:ea typeface="Cambria" pitchFamily="18" charset="0"/>
              </a:rPr>
              <a:t>Ustalone przez Policję </a:t>
            </a:r>
            <a:r>
              <a:rPr lang="pl-PL" sz="2000" b="1" dirty="0" smtClean="0">
                <a:latin typeface="Cambria" pitchFamily="18" charset="0"/>
                <a:ea typeface="Cambria" pitchFamily="18" charset="0"/>
              </a:rPr>
              <a:t>przyczyny zaginięć</a:t>
            </a:r>
            <a:r>
              <a:rPr lang="pl-PL" sz="2000" b="1" dirty="0" smtClean="0">
                <a:solidFill>
                  <a:schemeClr val="bg1"/>
                </a:solidFill>
                <a:latin typeface="Cambria" pitchFamily="18" charset="0"/>
                <a:ea typeface="Cambria" pitchFamily="18" charset="0"/>
              </a:rPr>
              <a:t> osób starszych  65+ </a:t>
            </a:r>
          </a:p>
          <a:p>
            <a:pPr lvl="0" algn="ctr"/>
            <a:r>
              <a:rPr lang="pl-PL" sz="2000" b="1" dirty="0" smtClean="0">
                <a:solidFill>
                  <a:schemeClr val="bg1"/>
                </a:solidFill>
                <a:latin typeface="Cambria" pitchFamily="18" charset="0"/>
                <a:ea typeface="Cambria" pitchFamily="18" charset="0"/>
              </a:rPr>
              <a:t>na terenie garnizonu mazowieckiego </a:t>
            </a:r>
          </a:p>
          <a:p>
            <a:pPr lvl="0" algn="ctr"/>
            <a:r>
              <a:rPr lang="pl-PL" sz="2000" b="1" dirty="0" smtClean="0">
                <a:solidFill>
                  <a:schemeClr val="bg1"/>
                </a:solidFill>
                <a:latin typeface="Cambria" pitchFamily="18" charset="0"/>
                <a:ea typeface="Cambria" pitchFamily="18" charset="0"/>
              </a:rPr>
              <a:t>głównie </a:t>
            </a:r>
            <a:r>
              <a:rPr lang="pl-PL" sz="2000" b="1" dirty="0" smtClean="0">
                <a:latin typeface="Cambria" pitchFamily="18" charset="0"/>
                <a:ea typeface="Cambria" pitchFamily="18" charset="0"/>
              </a:rPr>
              <a:t>na podstawie relacji osoby zgłaszającej</a:t>
            </a:r>
            <a:endParaRPr lang="pl-PL" sz="2000" b="1" dirty="0">
              <a:latin typeface="Cambria" pitchFamily="18" charset="0"/>
              <a:ea typeface="Cambria" pitchFamily="18" charset="0"/>
            </a:endParaRPr>
          </a:p>
        </p:txBody>
      </p:sp>
      <p:sp>
        <p:nvSpPr>
          <p:cNvPr id="9" name="pole tekstowe 8"/>
          <p:cNvSpPr txBox="1"/>
          <p:nvPr/>
        </p:nvSpPr>
        <p:spPr>
          <a:xfrm>
            <a:off x="609601" y="6000750"/>
            <a:ext cx="10804998" cy="646331"/>
          </a:xfrm>
          <a:prstGeom prst="rect">
            <a:avLst/>
          </a:prstGeom>
          <a:noFill/>
        </p:spPr>
        <p:txBody>
          <a:bodyPr wrap="square" rtlCol="0">
            <a:spAutoFit/>
          </a:bodyPr>
          <a:lstStyle/>
          <a:p>
            <a:r>
              <a:rPr lang="pl-PL" dirty="0" smtClean="0">
                <a:solidFill>
                  <a:schemeClr val="bg1"/>
                </a:solidFill>
                <a:latin typeface="Cambria" pitchFamily="18" charset="0"/>
                <a:ea typeface="Cambria" pitchFamily="18" charset="0"/>
              </a:rPr>
              <a:t>Często na etapie rejestracji sprawy trudno wskazać jednoznaczną przyczynę zaginięcia osoby, </a:t>
            </a:r>
          </a:p>
          <a:p>
            <a:r>
              <a:rPr lang="pl-PL" dirty="0" smtClean="0">
                <a:solidFill>
                  <a:schemeClr val="bg1"/>
                </a:solidFill>
                <a:latin typeface="Cambria" pitchFamily="18" charset="0"/>
                <a:ea typeface="Cambria" pitchFamily="18" charset="0"/>
              </a:rPr>
              <a:t>dane te zatem nie powinny być traktowane jako pewnik, a jedynie wskazywać możliwe powody zaginięć.</a:t>
            </a:r>
            <a:endParaRPr lang="pl-PL" dirty="0">
              <a:solidFill>
                <a:schemeClr val="bg1"/>
              </a:solidFill>
              <a:latin typeface="Cambria" pitchFamily="18" charset="0"/>
              <a:ea typeface="Cambria" pitchFamily="18" charset="0"/>
            </a:endParaRPr>
          </a:p>
        </p:txBody>
      </p:sp>
    </p:spTree>
    <p:extLst>
      <p:ext uri="{BB962C8B-B14F-4D97-AF65-F5344CB8AC3E}">
        <p14:creationId xmlns:p14="http://schemas.microsoft.com/office/powerpoint/2010/main" xmlns="" val="2563485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Niebiesk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2228</TotalTime>
  <Words>1410</Words>
  <Application>Microsoft Office PowerPoint</Application>
  <PresentationFormat>Niestandardowy</PresentationFormat>
  <Paragraphs>212</Paragraphs>
  <Slides>20</Slides>
  <Notes>4</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Berlin</vt:lpstr>
      <vt:lpstr>ZAGINIĘCIA OSÓB STARSZYCH jak im zapobiegać ?</vt:lpstr>
      <vt:lpstr>Seniorzy - są wśród nas</vt:lpstr>
      <vt:lpstr>Co to jest zaginięcie?</vt:lpstr>
      <vt:lpstr>Przypadki z życia wzięte</vt:lpstr>
      <vt:lpstr>Przypadki z życia wzięte</vt:lpstr>
      <vt:lpstr>Przypadki z życia wzięte</vt:lpstr>
      <vt:lpstr>Garść smutnych statystyk</vt:lpstr>
      <vt:lpstr>Garść smutnych statystyk</vt:lpstr>
      <vt:lpstr>Garść smutnych statystyk</vt:lpstr>
      <vt:lpstr>Co zrobić, gdy zaginie senior?</vt:lpstr>
      <vt:lpstr>Co przygotować, zanim zgłosimy zaginięcie seniora w jednostce Policji?</vt:lpstr>
      <vt:lpstr>Status osoby zaginionej</vt:lpstr>
      <vt:lpstr>Przyczyny zaginięć osób starszych</vt:lpstr>
      <vt:lpstr>Depresja osób starszych     – na co zwrócić uwagę?</vt:lpstr>
      <vt:lpstr>Najczęstsze objawy depresji  u osób powyżej 65 roku życia</vt:lpstr>
      <vt:lpstr>Jak rozpoznać seniora  potrzebującego pomocy?</vt:lpstr>
      <vt:lpstr>Jak najlepiej chronić seniora?</vt:lpstr>
      <vt:lpstr>Jak najlepiej chronić seniora?</vt:lpstr>
      <vt:lpstr>Gdzie szukać pomocy?</vt:lpstr>
      <vt:lpstr>Dziękujemy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ZAGINIĘCIE OSÓB STARSZYCH jak uniknąć tragedii?</dc:title>
  <dc:creator>Policja</dc:creator>
  <cp:lastModifiedBy>Ewa Jaworska</cp:lastModifiedBy>
  <cp:revision>154</cp:revision>
  <dcterms:created xsi:type="dcterms:W3CDTF">2020-10-06T11:53:09Z</dcterms:created>
  <dcterms:modified xsi:type="dcterms:W3CDTF">2020-10-20T10:28:34Z</dcterms:modified>
</cp:coreProperties>
</file>